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presProps" Target="presProps.xml"/>
  <Relationship Id="rId29" Type="http://schemas.openxmlformats.org/officeDocument/2006/relationships/viewProps" Target="viewProps.xml"/>
  <Relationship Id="rId30" Type="http://schemas.openxmlformats.org/officeDocument/2006/relationships/tableStyles" Target="tableStyles.xml"/>
</Relationships>
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bjeto de aprendizaje de Lumbre · Eduardo Becerra Mor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olitica.lumbre.lat/object/pt-fun-r03-oa02]]></a:t>
            </a:r>
          </a:p>
        </p:txBody>
      </p:sp>
    </p:spTree>
  </p:cSld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bjeto de aprendizaje de Lumbre · Eduardo Becerra Mor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olitica.lumbre.lat/object/pt-fun-r03-oa02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politica.lumbre.lat/object/pt-fun-r03-oa02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erca de este OA» (2 de 2)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Quién sostiene la tesorería sostiene la línea» (2 de 8)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Quién sostiene la tesorería sostiene la línea» (3 de 8)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Quién sostiene la tesorería sostiene la línea» (4 de 8)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Quién sostiene la tesorería sostiene la línea» (5 de 8)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Quién sostiene la tesorería sostiene la línea» (6 de 8)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Quién sostiene la tesorería sostiene la línea» (7 de 8)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Quién sostiene la tesorería sostiene la línea» (8 de 8)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B) Que el control de la tesorería es un poder de gravedad: dosificar el gasto es una sanción de facto que no consta como tal en un acta, alineando voluntades sin necesidad de expulsar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La 2 capta el mecanismo: el gasto como arma silenciosa. La 1 ignora que presupuesto y estructura son poder puro. La 3 confunde el reparto legal entre partidos (público y reglado) con la distribución interna (discrecional). La 4 caricaturiza la fiscalización. La lección añade el freno: el mismo que puede secar a un rival puede, si mueve mal el dinero, exponer al partido a una sanción del INE. Poder y responsabilidad vienen en el mismo cheque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La lección muestra que la tesorería concentra un **poder informal pero decisivo**: quien firma y distribuye puede sostener o apagar candidaturas y corrientes **sin acto disciplinario explícito**. «Bajarle el recurso de estructura» a una disidencia es una **sanción de facto**, difícil de impugnar porque no aparece como castigo en ninguna acta: se disfraza de decisión administrativa («no hay presupuesto», «prioridades»). La opción 1 niega el poder del gasto; la 3 idealiza una repartición automática cuando la distribución interna es discrecional dentro de reglas; la 4 inventa una obligación de la fiscalización que no existe. El matiz importante: ese poder no es ilimitado, porque **cada peso que se mueve es fiscalizable** y mal administrado pone en riesgo a todo el partid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politica.lumbre.lat/object/pt-fun-r03-oa02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tividad 1 · Opción múltiple» (2 de 2)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 visual del OA (escenas en orden). Enlace: https://politica.lumbre.lat/object/pt-fun-r03-oa02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Fals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FALSO: que el dinero sea público no lo hace libre, lo hace **fiscalizable**. La prerrogativa financia la vida del partido, no la ambición de su cuadro. La lección deja dos ideas unidas: el control de la tesorería es un poder interno enorme, pero ese mismo poder carga la responsabilidad más delicada de la organización. La frontera entre sostener una causa y enriquecer una carrera la define un comprobante; tratarla a la ligera es jugar el registro con la firma propi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FALSO, y resume la tentación que la lección advierte. Precisamente porque el dinero es **público o regulado**, su uso no es libre: está atado a obligaciones. Debe comprobarse con **factura y reporte** al INE, respetar **topes de gasto**, mantener **origen lícito** y destino permitido, y no puede confundirse con el patrimonio personal de quien lo administra. Usar la caja del partido para **engrandecer una carrera** —una gira, una imagen, un negocio— roza el desvío y puede constituir falta grave. La prerrogativa es un recurso para la **función** del partido, no un sueldo ni un fondo privado del cuadro que lo firma. Y cuando se desvía, la sanción no cae solo sobre la persona: puede tumbar una candidatura o el registro de toda la organización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politica.lumbre.lat/object/pt-fun-r03-oa02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D) Al ser dinero público asignado por la ley, el cuadro que lo administra puede usarlo en su carrera sin más límite que su concienci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Las frases 1, 2 y 3 son ciertas: dibujan las tuberías del ingreso y el mando silencioso del gasto. La 4 es la falsa porque confunde prerrogativa con botín personal. La lección cierra el curso con esta doble cara del dinero: es poder interno (sostiene y seca) y es responsabilidad ante la autoridad (cada peso se comprueba). La firma en el comprobante es, a la vez, instrumento de mando y prueba ante una auditorí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La cuarta afirmación es el error, y es justo la tentación que desmonta la lección. Que el ingreso sea **público o regulado** no lo vuelve de uso libre: al contrario, lo ata a **fiscalización** —factura, reporte al INE, topes de gasto, origen lícito—. Usar la prerrogativa para una carrera personal roza el desvío y puede ser falta grave con **consecuencia institucional**: una candidatura anulada o un registro en riesgo. Las demás frases describen bien la fuente pública mayoritaria, los límites de las aportaciones privadas y el poder de gravedad de la tesorería sobre las lealtades interna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politica.lumbre.lat/object/pt-fun-r03-oa02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tividad 3 · Detective de errores» (2 de 2)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flexión del OA: Aplica la mirada de esta lección a la organización que conoces, en tres pasos. **(1) Mapa del ingreso**: identifica, aunque sea aproximado, de dónde viene el dinero —qué peso tienen las prerrogativas frente a aportaciones privadas y autofinanciamiento—. Si todo depende de la prerrogativa pública, anota qué implicación tiene: el control de la caja es el poder interno decisivo. **(2) Cadena de la firma**: señala quién autoriza gasto, quién reembolsa y quién cobra prerrogativas. Describe **una decisión real** que esa cadena permite tomar sin que conste en acta —sostener o frenar una estructura— y quién la toma. **(3) Línea de responsabilidad**: escoge un gasto típico de campaña y escribe qué se necesita para que sea **defendible ante una auditoría** (factura, tope, origen lícito). Cierra con una frase honesta: ¿esa cadena de tesorería hoy **fortalece al partido** o **fortalece a una corriente**? La respuesta suele revelar la verdadera estructura de poder que ningún organigrama dibuj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 se exportan respuestas personale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olitica.lumbre.lat/object/pt-fun-r03-oa02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tividad 4 · Reflexión» (2 de 3)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tividad 4 · Reflexión» (3 de 3)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mpuerta de avance: Checkpoint: leer el poder a través del bolsill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mbral declarado: 60%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 se incluyen puntuaciones de ninguna sesión ni respuestas personale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olitica.lumbre.lat/object/pt-fun-r03-oa02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Checkpoint: leer el poder a través del bolsillo» (2 de 2)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utocomprobación» (2 de 2)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2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3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4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Lumbre - Portada">
    <p:bg>
      <p:bgPr>
        <a:solidFill>
          <a:srgbClr val="FFF9F0"/>
        </a:solidFill>
        <a:effectLst/>
      </p:bgPr>
    </p:bg>
    <p:spTree>
      <p:nvGrpSpPr>
        <p:cNvPr id="1" name=""/>
        <p:cNvGrpSpPr/>
        <p:nvPr/>
      </p:nvGrpSpPr>
      <p:grpSpPr>
        <a:xfrm>
          <a:off x="514350" y="990600"/>
          <a:ext cx="4991100" cy="3562350"/>
          <a:chOff x="514350" y="990600"/>
          <a:chExt cx="4991100" cy="3562350"/>
        </a:xfrm>
      </p:grpSpPr>
      <p:sp>
        <p:nvSpPr>
          <p:cNvPr id="2" name="Placeholder for ctrTitle"/>
          <p:cNvSpPr/>
          <p:nvPr>
            <p:ph type="ctrTitle"/>
          </p:nvPr>
        </p:nvSpPr>
        <p:spPr>
          <a:xfrm>
            <a:off x="514350" y="990600"/>
            <a:ext cx="4476750" cy="24574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ítulo del objeto de aprendizaje]]></a:t>
            </a:r>
          </a:p>
        </p:txBody>
      </p:sp>
      <p:sp>
        <p:nvSpPr>
          <p:cNvPr id="3" name="Placeholder for subTitle"/>
          <p:cNvSpPr/>
          <p:nvPr>
            <p:ph type="subTitle" idx="1"/>
          </p:nvPr>
        </p:nvSpPr>
        <p:spPr>
          <a:xfrm>
            <a:off x="514350" y="3276600"/>
            <a:ext cx="4476750" cy="2857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Autor o entidad]]>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Lumbre - Seccion">
    <p:bg>
      <p:bgPr>
        <a:solidFill>
          <a:srgbClr val="172033"/>
        </a:solidFill>
        <a:effectLst/>
      </p:bgPr>
    </p:bg>
    <p:spTree>
      <p:nvGrpSpPr>
        <p:cNvPr id="1" name=""/>
        <p:cNvGrpSpPr/>
        <p:nvPr/>
      </p:nvGrpSpPr>
      <p:grpSpPr>
        <a:xfrm>
          <a:off x="514350" y="1962150"/>
          <a:ext cx="8629650" cy="4629150"/>
          <a:chOff x="514350" y="1962150"/>
          <a:chExt cx="8629650" cy="462915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1962150"/>
            <a:ext cx="8115300" cy="26670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FFF9F0">
                    <a:alpha val="100000"/>
                  </a:srgbClr>
                </a:solidFill>
                <a:latin typeface="Calibri"/>
              </a:rPr>
              <a:t><![CDATA[Título de la sección]]>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Lumbre - Imagen">
    <p:bg>
      <p:bgPr>
        <a:solidFill>
          <a:srgbClr val="FFFDF8"/>
        </a:solidFill>
        <a:effectLst/>
      </p:bgPr>
    </p:bg>
    <p:spTree>
      <p:nvGrpSpPr>
        <p:cNvPr id="1" name=""/>
        <p:cNvGrpSpPr/>
        <p:nvPr/>
      </p:nvGrpSpPr>
      <p:grpSpPr>
        <a:xfrm>
          <a:off x="514350" y="247650"/>
          <a:ext cx="8629650" cy="4495800"/>
          <a:chOff x="514350" y="247650"/>
          <a:chExt cx="8629650" cy="449580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ítulo de la imagen]]></a:t>
            </a:r>
          </a:p>
        </p:txBody>
      </p:sp>
      <p:sp>
        <p:nvSpPr>
          <p:cNvPr id="3" name="Placeholder for pic"/>
          <p:cNvSpPr/>
          <p:nvPr>
            <p:ph type="pic" idx="1"/>
          </p:nvPr>
        </p:nvSpPr>
        <p:spPr>
          <a:xfrm>
            <a:off x="514350" y="1257300"/>
            <a:ext cx="8115300" cy="28575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 ]]></a:t>
            </a:r>
          </a:p>
        </p:txBody>
      </p:sp>
      <p:sp>
        <p:nvSpPr>
          <p:cNvPr id="4" name="Placeholder for body"/>
          <p:cNvSpPr/>
          <p:nvPr>
            <p:ph type="body" idx="2"/>
          </p:nvPr>
        </p:nvSpPr>
        <p:spPr>
          <a:xfrm>
            <a:off x="514350" y="4171950"/>
            <a:ext cx="8115300" cy="3238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ie de imagen]]></a:t>
            </a:r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slideLayout" Target="../slideLayouts/slideLayout2.xml"/>
  <Relationship Id="rId3" Type="http://schemas.openxmlformats.org/officeDocument/2006/relationships/slideLayout" Target="../slideLayouts/slideLayout3.xml"/>
  <Relationship Id="rId4" Type="http://schemas.openxmlformats.org/officeDocument/2006/relationships/slideLayout" Target="../slideLayouts/slideLayout4.xml"/>
  <Relationship Id="rId5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832639" r:id="rId1"/>
    <p:sldLayoutId id="2481832640" r:id="rId2"/>
    <p:sldLayoutId id="2481832641" r:id="rId3"/>
    <p:sldLayoutId id="2481832642" r:id="rId4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2.xml"/>
  <Relationship Id="rId2" Type="http://schemas.openxmlformats.org/officeDocument/2006/relationships/image" Target="../media/d4768988cfdc8f60c8b8a46876608ab04e51e6b823f3804c1.jpg"/>
  <Relationship Id="rId3" Type="http://schemas.openxmlformats.org/officeDocument/2006/relationships/hyperlink" Target="https://politica.lumbre.lat/object/pt-fun-r03-oa02" TargetMode="External"/>
  <Relationship Id="rId4" Type="http://schemas.openxmlformats.org/officeDocument/2006/relationships/notesSlide" Target="../notesSlides/notesSlide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2.xml"/>
  <Relationship Id="rId2" Type="http://schemas.openxmlformats.org/officeDocument/2006/relationships/image" Target="../media/d4768988cfdc8f60c8b8a46876608ab04e51e6b823f3804c2.jpg"/>
  <Relationship Id="rId3" Type="http://schemas.openxmlformats.org/officeDocument/2006/relationships/hyperlink" Target="https://politica.lumbre.lat/object/pt-fun-r03-oa02" TargetMode="External"/>
  <Relationship Id="rId4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pt-fun-r03-oa02" TargetMode="External"/>
  <Relationship Id="rId3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pt-fun-r03-oa02" TargetMode="External"/>
  <Relationship Id="rId3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pt-fun-r03-oa02" TargetMode="Externa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pt-fun-r03-oa02" TargetMode="External"/>
  <Relationship Id="rId3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pt-fun-r03-oa02" TargetMode="External"/>
  <Relationship Id="rId3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pt-fun-r03-oa02" TargetMode="External"/>
  <Relationship Id="rId3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pt-fun-r03-oa02" TargetMode="External"/>
  <Relationship Id="rId3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pt-fun-r03-oa02" TargetMode="External"/>
  <Relationship Id="rId3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pt-fun-r03-oa02" TargetMode="External"/>
  <Relationship Id="rId3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pt-fun-r03-oa02" TargetMode="External"/>
  <Relationship Id="rId3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pt-fun-r03-oa02" TargetMode="External"/>
  <Relationship Id="rId3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pt-fun-r03-oa02" TargetMode="External"/>
  <Relationship Id="rId3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pt-fun-r03-oa02" TargetMode="External"/>
  <Relationship Id="rId3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pt-fun-r03-oa02" TargetMode="External"/>
  <Relationship Id="rId3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pt-fun-r03-oa02" TargetMode="External"/>
  <Relationship Id="rId3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pt-fun-r03-oa02" TargetMode="External"/>
  <Relationship Id="rId3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pt-fun-r03-oa02" TargetMode="External"/>
  <Relationship Id="rId3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pt-fun-r03-oa02" TargetMode="External"/>
  <Relationship Id="rId3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pt-fun-r03-oa02" TargetMode="External"/>
  <Relationship Id="rId3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pt-fun-r03-oa02" TargetMode="External"/>
  <Relationship Id="rId3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pt-fun-r03-oa02" TargetMode="External"/>
  <Relationship Id="rId3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pt-fun-r03-oa02" TargetMode="Externa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pt-fun-r03-oa02" TargetMode="External"/>
  <Relationship Id="rId3" Type="http://schemas.openxmlformats.org/officeDocument/2006/relationships/notesSlide" Target="../notesSlides/notesSlide25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9F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942975"/>
          <a:ext cx="8534400" cy="4800600"/>
          <a:chOff x="514350" y="942975"/>
          <a:chExt cx="8534400" cy="4800600"/>
        </a:xfrm>
      </p:grpSpPr>
      <p:sp>
        <p:nvSpPr>
          <p:cNvPr id="2" name="Placeholder for ctrTitle"/>
          <p:cNvSpPr/>
          <p:nvPr>
            <p:ph type="ctrTitle"/>
          </p:nvPr>
        </p:nvSpPr>
        <p:spPr>
          <a:xfrm>
            <a:off x="514350" y="990600"/>
            <a:ext cx="4476750" cy="24574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Financiamiento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y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adena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mando: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ómo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dinero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moldea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as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decisiones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in]]></a:t>
            </a:r>
          </a:p>
        </p:txBody>
      </p:sp>
      <p:sp>
        <p:nvSpPr>
          <p:cNvPr id="3" name="Placeholder for subTitle"/>
          <p:cNvSpPr/>
          <p:nvPr>
            <p:ph type="subTitle" idx="1"/>
          </p:nvPr>
        </p:nvSpPr>
        <p:spPr>
          <a:xfrm>
            <a:off x="514350" y="3276600"/>
            <a:ext cx="4476750" cy="2857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Eduardo Becerra Mora]]></a:t>
            </a:r>
          </a:p>
        </p:txBody>
      </p:sp>
      <p:sp>
        <p:nvSpPr>
          <p:cNvPr id="4" name=""/>
          <p:cNvSpPr txBox="1"/>
          <p:nvPr/>
        </p:nvSpPr>
        <p:spPr>
          <a:xfrm>
            <a:off x="514350" y="4591050"/>
            <a:ext cx="4476750" cy="2095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3" tooltip="https://politica.lumbre.lat/object/pt-fun-r03-oa02"/>
              </a:rPr>
              <a:t><![CDATA[Ver el OA en politica.lumbre.lat]]></a:t>
            </a:r>
          </a:p>
        </p:txBody>
      </p:sp>
      <p:pic>
        <p:nvPicPr>
          <p:cNvPr id="5" name="" descr="Portada del objeto de aprendizaj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29250" y="942975"/>
            <a:ext cx="3105150" cy="310515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9F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942975"/>
          <a:ext cx="8534400" cy="4800600"/>
          <a:chOff x="514350" y="942975"/>
          <a:chExt cx="8534400" cy="4800600"/>
        </a:xfrm>
      </p:grpSpPr>
      <p:sp>
        <p:nvSpPr>
          <p:cNvPr id="2" name="Placeholder for ctrTitle"/>
          <p:cNvSpPr/>
          <p:nvPr>
            <p:ph type="ctrTitle"/>
          </p:nvPr>
        </p:nvSpPr>
        <p:spPr>
          <a:xfrm>
            <a:off x="514350" y="990600"/>
            <a:ext cx="4476750" cy="24574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parecer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a]]></a:t>
            </a:r>
          </a:p>
        </p:txBody>
      </p:sp>
      <p:sp>
        <p:nvSpPr>
          <p:cNvPr id="3" name="Placeholder for subTitle"/>
          <p:cNvSpPr/>
          <p:nvPr>
            <p:ph type="subTitle" idx="1"/>
          </p:nvPr>
        </p:nvSpPr>
        <p:spPr>
          <a:xfrm>
            <a:off x="514350" y="3276600"/>
            <a:ext cx="4476750" cy="2857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Eduardo Becerra Mora]]></a:t>
            </a:r>
          </a:p>
        </p:txBody>
      </p:sp>
      <p:sp>
        <p:nvSpPr>
          <p:cNvPr id="4" name=""/>
          <p:cNvSpPr txBox="1"/>
          <p:nvPr/>
        </p:nvSpPr>
        <p:spPr>
          <a:xfrm>
            <a:off x="514350" y="4591050"/>
            <a:ext cx="4476750" cy="2095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3" tooltip="https://politica.lumbre.lat/object/pt-fun-r03-oa02"/>
              </a:rPr>
              <a:t><![CDATA[Ver el OA en politica.lumbre.lat]]></a:t>
            </a:r>
          </a:p>
        </p:txBody>
      </p:sp>
      <p:pic>
        <p:nvPicPr>
          <p:cNvPr id="5" name="" descr="Portada del objeto de aprendizaj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29250" y="942975"/>
            <a:ext cx="3105150" cy="310515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erca de este OA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pt-fun-r03-oa02"/>
              </a:rPr>
              <a:t><![CDATA[Financiamiento y cadena de mando: cómo el dinero moldea las decisiones sin aparecer en el act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 / 2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Objetivo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16859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mprender de dónde viene el dinero de un partido —prerrogativas, aportaciones privadas con tope y autofinanciamiento—, quién lo administra, y cómo el control de la tesorería condiciona candidaturas, lealtades y líneas políticas dentro de la cadena de mando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erca de este OA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pt-fun-r03-oa02"/>
              </a:rPr>
              <a:t><![CDATA[Financiamiento y cadena de mando: cómo el dinero moldea las decisiones sin aparecer en el act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 / 2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Descripción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2019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 dinero público y privado no solo financia al partido: reordena su poder. Esta lección explica las tres fuentes de ingreso y sus topes, quién firma y reembolsa, y cómo el control de la tesorería concentra mando, castiga disidencias y decide qué línea sobrevive. También por qué la fiscalización del INE convierte cada peso en una obligación con riesgo institucional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361950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utoría: Eduardo Becerra Mora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4010025"/>
            <a:ext cx="8115300" cy="5715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tiquetas: financiamiento público · prerrogativas · topes de gasto · fiscalización · poder interno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Quién sostiene la tesorería sostiene la línea · 1 de 8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pt-fun-r03-oa02"/>
              </a:rPr>
              <a:t><![CDATA[Financiamiento y cadena de mando: cómo el dinero moldea las decisiones sin aparecer en el act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5 / 2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676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r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eccion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nterior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bujar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rti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m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erson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egal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ilitant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órganos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alt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iez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travies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odas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ner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tall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abl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curr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«a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argen»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lítica;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uerz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orden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de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rti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si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unc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rá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oz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lta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er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egunt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«¿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ón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al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ié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irm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gasto»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sponde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áctica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uch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egunt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scurs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quiva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ié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stien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ndidatura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ié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ti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urs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ast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paga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é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ínea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Quién sostiene la tesorería sostiene la línea · 2 de 8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pt-fun-r03-oa02"/>
              </a:rPr>
              <a:t><![CDATA[Financiamiento y cadena de mando: cómo el dinero moldea las decisiones sin aparecer en el act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6 / 2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676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breviv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r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ien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esupues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á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saparec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r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.\n\nEntende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uen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ime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o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ner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rti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leg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r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uberí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gl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stintas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incipa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s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errogativ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inanciamien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úblic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e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par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tr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rtid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—un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r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ij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t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ariabl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igad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otos—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r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side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stem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rtid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nteré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úblico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ngreso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edecibl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antios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ism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u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dministrac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raz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de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nterno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gund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s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Quién sostiene la tesorería sostiene la línea · 3 de 8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pt-fun-r03-oa02"/>
              </a:rPr>
              <a:t><![CDATA[Financiamiento y cadena de mando: cómo el dinero moldea las decisiones sin aparecer en el act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7 / 2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676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portaciones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ivad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ilitant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mpatizantes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op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mpra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nfluencia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a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ímit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onante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hibic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ner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fectivo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et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portacion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tranjeros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mpresas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gobier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nónimas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rce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utofinanciamien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ner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pi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rti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genera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mport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ista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clusión: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si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odo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ngreso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úblico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gulado,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odo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tá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ujeto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iscalizac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;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dministra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olsill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ez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dministra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3857625"/>
            <a:ext cx="811530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sponsabilidad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n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utoridad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Quién sostiene la tesorería sostiene la línea · 4 de 8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pt-fun-r03-oa02"/>
              </a:rPr>
              <a:t><![CDATA[Financiamiento y cadena de mando: cómo el dinero moldea las decisiones sin aparecer en el act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8 / 2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676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quí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ner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den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an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oces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uerd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mité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jecutiv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ro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perac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si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empre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sorerí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i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irm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heques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prueb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embols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stribuy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errogativ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tr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áre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mpañ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se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de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parec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rganigram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er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es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d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cisión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der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gravedad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ndidatur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«oficialistas»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cuentra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urso;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sidenci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scubr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esupues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«pa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tructura»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a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gira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i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aterial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i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Quién sostiene la tesorería sostiene la línea · 5 de 8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pt-fun-r03-oa02"/>
              </a:rPr>
              <a:t><![CDATA[Financiamiento y cadena de mando: cómo el dinero moldea las decisiones sin aparecer en el act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9 / 2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676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ento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ac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alt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anc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orma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i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ulsión: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ca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gas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ast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linea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oluntades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ele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rigenci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ondo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ele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lav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sorería.\n\nPer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ism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de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ien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ch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ecc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nterio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arcó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iscalizac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d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es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errogativ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b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mprobar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actu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portar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NE;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s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opes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gasto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mpañ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igila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basarl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orm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grav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ue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sta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ecc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eneficia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gistr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rtido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Quién sostiene la tesorería sostiene la línea · 6 de 8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pt-fun-r03-oa02"/>
              </a:rPr>
              <a:t><![CDATA[Financiamiento y cadena de mando: cómo el dinero moldea las decisiones sin aparecer en el act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0 / 2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676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ner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obl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ilo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i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dminist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cent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ando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er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i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dministr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a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on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od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rganización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g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fesiona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lara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fund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j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rti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u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mpañ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ersonal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íne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tr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sa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urs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sviarl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abl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jurídica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ruz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irm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mprobante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ilitan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vispa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tien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rtido,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ct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icket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ciden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scurso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l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ar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der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tr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jecut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lata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Quién sostiene la tesorería sostiene la línea · 7 de 8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pt-fun-r03-oa02"/>
              </a:rPr>
              <a:t><![CDATA[Financiamiento y cadena de mando: cómo el dinero moldea las decisiones sin aparecer en el act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1 / 25]]></a:t>
            </a:r>
          </a:p>
        </p:txBody>
      </p:sp>
      <p:sp>
        <p:nvSpPr>
          <p:cNvPr id="7" name="" descr=""/>
          <p:cNvSpPr/>
          <p:nvPr/>
        </p:nvSpPr>
        <p:spPr>
          <a:xfrm>
            <a:off x="514350" y="1219200"/>
            <a:ext cx="8115300" cy="2362200"/>
          </a:xfrm>
          <a:prstGeom prst="roundRect">
            <a:avLst/>
          </a:prstGeom>
          <a:solidFill>
            <a:srgbClr val="F6F2EA">
              <a:alpha val="100000"/>
            </a:srgbClr>
          </a:solidFill>
          <a:ln w="9525">
            <a:solidFill>
              <a:srgbClr val="DED4C2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8" name="" descr=""/>
          <p:cNvSpPr/>
          <p:nvPr/>
        </p:nvSpPr>
        <p:spPr>
          <a:xfrm>
            <a:off x="514350" y="1219200"/>
            <a:ext cx="38100" cy="2362200"/>
          </a:xfrm>
          <a:prstGeom prst="roundRect">
            <a:avLst/>
          </a:prstGeom>
          <a:solidFill>
            <a:srgbClr val="DED4C2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685800" y="1219200"/>
            <a:ext cx="77724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Dinero y poder: la regla de la doble rendición de cuentas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85800" y="1619250"/>
            <a:ext cx="7772400" cy="19240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as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ocar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ursos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l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rtid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—firmar,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utorizar,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embolsar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gastar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errogativa—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grab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t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obl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enta.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acia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dentr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,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d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es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fin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ealtades: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esupuestar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tructur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acer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lítica,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dministración;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ortarl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urs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ctor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cisión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der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sfrazad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usteridad.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acia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fuer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,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d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es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iscalizable: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rigen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ícit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(nad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fectivo,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Quién sostiene la tesorería sostiene la línea · 8 de 8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pt-fun-r03-oa02"/>
              </a:rPr>
              <a:t><![CDATA[Financiamiento y cadena de mando: cómo el dinero moldea las decisiones sin aparecer en el act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2 / 25]]></a:t>
            </a:r>
          </a:p>
        </p:txBody>
      </p:sp>
      <p:sp>
        <p:nvSpPr>
          <p:cNvPr id="7" name="" descr=""/>
          <p:cNvSpPr/>
          <p:nvPr/>
        </p:nvSpPr>
        <p:spPr>
          <a:xfrm>
            <a:off x="514350" y="1219200"/>
            <a:ext cx="8115300" cy="2276475"/>
          </a:xfrm>
          <a:prstGeom prst="roundRect">
            <a:avLst/>
          </a:prstGeom>
          <a:solidFill>
            <a:srgbClr val="F6F2EA">
              <a:alpha val="100000"/>
            </a:srgbClr>
          </a:solidFill>
          <a:ln w="9525">
            <a:solidFill>
              <a:srgbClr val="DED4C2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8" name="" descr=""/>
          <p:cNvSpPr/>
          <p:nvPr/>
        </p:nvSpPr>
        <p:spPr>
          <a:xfrm>
            <a:off x="514350" y="1219200"/>
            <a:ext cx="38100" cy="2276475"/>
          </a:xfrm>
          <a:prstGeom prst="roundRect">
            <a:avLst/>
          </a:prstGeom>
          <a:solidFill>
            <a:srgbClr val="DED4C2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685800" y="1219200"/>
            <a:ext cx="7772400" cy="19240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tranjeros,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mpresas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gobierno),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stin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mprobad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actura,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spet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opes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gasto.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alt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grav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rg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ien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irmó: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ued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umbar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ndidatur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gistr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od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rtido.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raducción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perativa: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ocumenta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mo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ueran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uditar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añana,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gasta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mo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ínea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tr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stener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usa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grandecer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u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rrera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pendiera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85800" y="3105150"/>
            <a:ext cx="77724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mprobant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.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rqu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pende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1 · Opción múltiple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pt-fun-r03-oa02"/>
              </a:rPr>
              <a:t><![CDATA[Financiamiento y cadena de mando: cómo el dinero moldea las decisiones sin aparecer en el act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3 / 2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Quién sostiene la tesorería sostiene la líne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1362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 secretario general quiere «bajarle el recurso de estructura» a una corriente crítica, sin expulsarla ni sancionarla formalmente, para que no crezca rumbo a la próxima elección interna. ¿Qué está demostrando sobre la relación entre dinero y poder interno?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66750" y="2981325"/>
            <a:ext cx="79629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Que el dinero es neutro: secar una estructura no afecta para nada la competencia interna entre corrientes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66750" y="3676650"/>
            <a:ext cx="7962900" cy="981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Que el control de la tesorería es un poder de gravedad: dosificar el gasto es una sanción de facto que no consta como tal en un acta, alineando voluntades sin necesidad de expulsar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1 · Opción múltiple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pt-fun-r03-oa02"/>
              </a:rPr>
              <a:t><![CDATA[Financiamiento y cadena de mando: cómo el dinero moldea las decisiones sin aparecer en el act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4 / 2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666750" y="1219200"/>
            <a:ext cx="7962900" cy="981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) Que las prerrogativas se reparten de forma automática e igualitaria, así que el secretario no tiene margen real para discriminar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666750" y="2228850"/>
            <a:ext cx="79629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) Que la fiscalización del INE obliga a repartir el dinero por orden alfabético de corrientes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De dónde viene el dinero y quién lo firma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pt-fun-r03-oa02"/>
              </a:rPr>
              <a:t><![CDATA[Financiamiento y cadena de mando: cómo el dinero moldea las decisiones sin aparecer en el act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5 / 2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Escena 1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495425"/>
            <a:ext cx="811530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res tuberías de ingreso; casi todas reguladas y fiscalizables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1866900"/>
            <a:ext cx="81153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errogativas, aportaciones con tope y autofinanciamiento alimentan la caja común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25527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Escena 2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514350" y="2828925"/>
            <a:ext cx="811530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a tesorería: poder de gravedad con techo de fiscalización.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514350" y="3200400"/>
            <a:ext cx="81153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 mismo que sostiene y seca corrientes expone al partido si mueve mal el dinero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2 · Verdadero o falso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pt-fun-r03-oa02"/>
              </a:rPr>
              <a:t><![CDATA[Financiamiento y cadena de mando: cómo el dinero moldea las decisiones sin aparecer en el act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6 / 2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Quién sostiene la tesorería sostiene la líne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mo el dinero que recibe un partido es una prerrogativa pública que la ley le asigna, puede usarlo libremente en sus campañas personales sin más límite que su propia conciencia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66750" y="264795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Verdadero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66750" y="302895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Falso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3 · Detective de errores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pt-fun-r03-oa02"/>
              </a:rPr>
              <a:t><![CDATA[Financiamiento y cadena de mando: cómo el dinero moldea las decisiones sin aparecer en el act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7 / 2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Autocomprobación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atro afirmaciones sobre financiamiento y poder interno. Localiza la incorrecta: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28650" y="2324100"/>
            <a:ext cx="80010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Las prerrogativas son financiamiento público que se reparte por ley y suele formar la mayor parte de la caja del partido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28650" y="2990850"/>
            <a:ext cx="80010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Las aportaciones privadas tienen topes y prohibiciones: nada de efectivo, de extranjeros, de empresas o de gobierno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28650" y="3667125"/>
            <a:ext cx="80010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) Controlar la tesorería permite dosificar el gasto y alinear corrientes sin necesidad de una sanción formal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3 · Detective de errores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pt-fun-r03-oa02"/>
              </a:rPr>
              <a:t><![CDATA[Financiamiento y cadena de mando: cómo el dinero moldea las decisiones sin aparecer en el act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8 / 2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628650" y="1219200"/>
            <a:ext cx="8001000" cy="981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) Al ser dinero público asignado por la ley, el cuadro que lo administra puede usarlo en su carrera sin más límite que su conciencia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4 · Reflexión · 1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pt-fun-r03-oa02"/>
              </a:rPr>
              <a:t><![CDATA[Financiamiento y cadena de mando: cómo el dinero moldea las decisiones sin aparecer en el act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9 / 2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Autocomprobación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28003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plica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irada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ta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ección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rganización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oces,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res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os.]]></a:t>
            </a:r>
            <a:r>
              <a:rPr lang="en-US" b="1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(1)]]></a:t>
            </a:r>
            <a:r>
              <a:rPr lang="en-US" b="1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apa]]></a:t>
            </a:r>
            <a:r>
              <a:rPr lang="en-US" b="1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l]]></a:t>
            </a:r>
            <a:r>
              <a:rPr lang="en-US" b="1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ngreso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: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dentifica,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unque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a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proximado,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ónde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iene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nero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—qué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eso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ienen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s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errogativas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rente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portaciones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ivadas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utofinanciamiento—.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odo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pende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errogativa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ública,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nota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é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mplicación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iene: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rol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ja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der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nterno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cisivo.]]></a:t>
            </a:r>
            <a:r>
              <a:rPr lang="en-US" b="1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(2)]]></a:t>
            </a:r>
            <a:r>
              <a:rPr lang="en-US" b="1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dena]]></a:t>
            </a:r>
            <a:r>
              <a:rPr lang="en-US" b="1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b="1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b="1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irma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: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ñala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ién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utoriza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gasto,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ién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embolsa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ién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bra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errogativas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4 · Reflexión · 2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pt-fun-r03-oa02"/>
              </a:rPr>
              <a:t><![CDATA[Financiamiento y cadena de mando: cómo el dinero moldea las decisiones sin aparecer en el act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0 / 2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8003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scribe]]></a:t>
            </a:r>
            <a:r>
              <a:rPr lang="en-US" b="1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]]></a:t>
            </a:r>
            <a:r>
              <a:rPr lang="en-US" b="1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cisión]]></a:t>
            </a:r>
            <a:r>
              <a:rPr lang="en-US" b="1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al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a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dena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ermite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omar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n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ste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cta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—sostener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renar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tructura—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ién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oma.]]></a:t>
            </a:r>
            <a:r>
              <a:rPr lang="en-US" b="1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(3)]]></a:t>
            </a:r>
            <a:r>
              <a:rPr lang="en-US" b="1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ínea]]></a:t>
            </a:r>
            <a:r>
              <a:rPr lang="en-US" b="1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b="1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sponsabilidad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: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coge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gasto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ípico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mpaña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cribe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é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ecesita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ra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a]]></a:t>
            </a:r>
            <a:r>
              <a:rPr lang="en-US" b="1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fendible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nte]]></a:t>
            </a:r>
            <a:r>
              <a:rPr lang="en-US" b="1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]]></a:t>
            </a:r>
            <a:r>
              <a:rPr lang="en-US" b="1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uditoría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(factura,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ope,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rigen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ícito).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ierra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rase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onesta: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esa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dena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sorería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oy]]></a:t>
            </a:r>
            <a:r>
              <a:rPr lang="en-US" b="1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ortalece]]></a:t>
            </a:r>
            <a:r>
              <a:rPr lang="en-US" b="1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l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rtido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]]></a:t>
            </a:r>
            <a:r>
              <a:rPr lang="en-US" b="1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ortalece]]></a:t>
            </a:r>
            <a:r>
              <a:rPr lang="en-US" b="1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b="1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]]></a:t>
            </a:r>
            <a:r>
              <a:rPr lang="en-US" b="1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rriente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?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spuesta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uele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velar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erdadera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tructura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der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ingún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3981450"/>
            <a:ext cx="81153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rganigrama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buja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4 · Reflexión · 3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pt-fun-r03-oa02"/>
              </a:rPr>
              <a:t><![CDATA[Financiamiento y cadena de mando: cómo el dinero moldea las decisiones sin aparecer en el act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1 / 2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981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ista: Si no sabes quién firma los reembolsos ni de dónde sale el grueso del dinero, estás analizando el poder interno sin ver la llave que lo concentra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238375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regunta abierta · las respuestas personales no se incluyen en esta exportación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heckpoint: leer el poder a través del bolsillo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pt-fun-r03-oa02"/>
              </a:rPr>
              <a:t><![CDATA[Financiamiento y cadena de mando: cómo el dinero moldea las decisiones sin aparecer en el act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2 / 2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Criterio de avanc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 considera superado con al menos 60% de acierto agregado en las actividades cubiertas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286000"/>
            <a:ext cx="8115300" cy="19240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l superar: Ya ves el dinero como lo que es: una fuerza que reordena el poder interno. Ubicas las tres fuentes con sus topes, el poder de gravedad de la tesorería sobre las lealtades y el techo de la fiscalización que convierte cada peso en responsabilidad institucional. Con esto lees una organización preguntando quién firma, no solo quién vota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heckpoint: leer el poder a través del bolsillo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pt-fun-r03-oa02"/>
              </a:rPr>
              <a:t><![CDATA[Financiamiento y cadena de mando: cómo el dinero moldea las decisiones sin aparecer en el act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3 / 2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16097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 aún no se alcanza: Recuerda la doble cara: el dinero es mando (quien dosifica el gasto alinea sin sancionar) y es carga (cada peso se comprueba y un desvío cuesta candidatura o registro). La prerrogativa no es libre por ser pública: es fiscalizable. Mira la tesorería para ver el poder que el acta calla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utocomprobación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pt-fun-r03-oa02"/>
              </a:rPr>
              <a:t><![CDATA[Financiamiento y cadena de mando: cómo el dinero moldea las decisiones sin aparecer en el act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4 / 2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019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t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ecc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ierr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natomí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rtido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u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ey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u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ilitantes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u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órgan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u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ner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ab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ee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de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nter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on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almen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ive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es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eside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ayorí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j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nt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s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j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irma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er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od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aquinari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iste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últim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nstancia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sa: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cidi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ién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olet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quí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am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al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guien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rso,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utocomprobación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pt-fun-r03-oa02"/>
              </a:rPr>
              <a:t><![CDATA[Financiamiento y cadena de mando: cómo el dinero moldea las decisiones sin aparecer en el act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5 / 2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019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cesos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nternos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lección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ndidat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«quié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and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dentro»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ap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rso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egunt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br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óxim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á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ilos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odavía: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quién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cid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ién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mpite,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é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glas,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ómo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mpugn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ando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do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ustituy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otación?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hí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de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nforma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ner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oc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juega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rente.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Lumbre">
  <a:themeElements>
    <a:clrScheme name="Lumbre">
      <a:dk1>
        <a:sysClr val="windowText" lastClr="000000"/>
      </a:dk1>
      <a:lt1>
        <a:sysClr val="window" lastClr="FFFFFF"/>
      </a:lt1>
      <a:dk2>
        <a:srgbClr val="172033"/>
      </a:dk2>
      <a:lt2>
        <a:srgbClr val="E8E3D8"/>
      </a:lt2>
      <a:accent1>
        <a:srgbClr val="BF4018"/>
      </a:accent1>
      <a:accent2>
        <a:srgbClr val="FFB000"/>
      </a:accent2>
      <a:accent3>
        <a:srgbClr val="2F7A5C"/>
      </a:accent3>
      <a:accent4>
        <a:srgbClr val="5C6577"/>
      </a:accent4>
      <a:accent5>
        <a:srgbClr val="9A6B4F"/>
      </a:accent5>
      <a:accent6>
        <a:srgbClr val="4EA72E"/>
      </a:accent6>
      <a:hlink>
        <a:srgbClr val="BF4018"/>
      </a:hlink>
      <a:folHlink>
        <a:srgbClr val="5C6577"/>
      </a:folHlink>
    </a:clrScheme>
    <a:fontScheme name="Lumbre">
      <a:majorFont>
        <a:latin typeface="Calibri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Lumbre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Lumbre</dc:creator>
  <cp:lastModifiedBy>Lumbre</cp:lastModifiedBy>
  <dcterms:created xsi:type="dcterms:W3CDTF">2026-10-24T04:32:46Z</dcterms:created>
  <dcterms:modified xsi:type="dcterms:W3CDTF">2026-10-24T04:32:46Z</dcterms:modified>
  <dc:title>Financiamiento y cadena de mando: cómo el dinero moldea las decisiones sin aparecer en el acta</dc:title>
  <dc:description>Presentación editable del OA «Financiamiento y cadena de mando: cómo el dinero moldea las decisiones sin aparecer en el acta». Enlace: https://politica.lumbre.lat/object/pt-fun-r03-oa02</dc:description>
  <dc:subject>Objeto de aprendizaje</dc:subject>
  <cp:keywords>Lumbre, objeto de aprendizaje, formación</cp:keywords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