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muj-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muj-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muj-r02-oa0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agresión al expediente: abrir el caso con cabeza fría» (2 de 9).]]></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agresión al expediente: abrir el caso con cabeza fría» (3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agresión al expediente: abrir el caso con cabeza fría» (4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agresión al expediente: abrir el caso con cabeza fría» (5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agresión al expediente: abrir el caso con cabeza fría» (6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agresión al expediente: abrir el caso con cabeza fría» (7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agresión al expediente: abrir el caso con cabeza fría» (8 de 9).]]></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agresión al expediente: abrir el caso con cabeza fría» (9 de 9).]]></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nunciar ante la autoridad electoral con la evidencia preservada (audios, mensajes, bitácora, capturas), pedir medidas de protección y, si la conducta es delito, presentar también denuncia ante la fiscal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prendizaje: la denuncia bien documentada y temprana **protege el derecho sin entregar la carrera**; la negociación privada entrega el derecho para proteger la carrera, y la explosión pública sin expediente entrega ambas cosas. Como funcionaria o como su equipo, la regla operativa: **primero blindar evidencia y seguridad; después elegir vías —todas las que apliquen, en paralelo—; al final, comunicar si con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pción correcta combina las tres herramientas centrales de la lección: **vía administrativa-electoral** ante la autoridad (la presión interna para ceder un lugar afecta derechos político-electorales y es denunciable aunque venga «adentro» del partido), **evidencia organizada antes de actuar** (el mensaje con la oferta-condición, los audios, las capturas de la campaña anónima), y **paralelismo de vías** (si la campaña anónima difunde material íntimo o hay amenazas, la vía penal corre sin frenar la electoral). La 1 es la lógica de la «compensación privada» que reproduce la violencia: aceptar el canje valida el método y deja el mismo precedente para la siguiente; la 2 es correcta en su forma completa. La 3 malgasta el factor sorpresa sin expediente: sin evidencia ordenada, la viralidad se desinfla y el caso no cuaja ante ninguna autoridad. La 4 es exactamente la «renuncia voluntaria» forzada que la ley ya no tolera, y denunciar después multiplica el problema de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muj-r02-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pt-muj-r02-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Piensa en las vías como carriles de un mismo sentido: no compiten, se suman. El diseño institucional mexicano es así a propósito, porque la VPG daña a la vez el cuerpo y la libertad de la mujer (ámbito penal), su militancia y candidatura (ámbito electoral), y su proyecto de vida (ámbito reparatorio). La estrategia profesional usa todos los carriles que el caso permita, con un solo expediente probatorio detr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falso: las vías corren **en paralelo** y persiguen objetos distintos. La autoridad electoral y los tribunales del ramo reparan el **derecho político-electoral vulnerado** —devolver la candidatura, anular el acto interno, sancionar al partido—; la vía penal persigue el **delito** y puede imponer consecuencias sobre el agresor. Denunciar ante la fiscalía no cierra la queja electoral, y presentarla ante el órgano electoral no agota la penal; de hecho, lo estándar en los casos serios es activar ambas, coordinando los plazos y cuidando que la versión de los hechos sea consistente en cada expediente. Lo que sí conviene evitar es el error contrario: creer que por haber «hablado con el comité» algo está encam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muj-r02-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uando el agresor es la dirigencia del partido, la vía interna del partido es el canal natural y prioritario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tecta el sesgo que mata casos: tratamos la «institucionalidad» como sinónimo de «neutralidad», y en la VPG partidista el árbitro interno suele ser el acusado o su socio. La regla práctica: antes de usar la vía interna, pregúntate quién la controla; si la respuesta apunta al círculo del agresor, la denuncia va afuera —con evidencia blindada— desde el dí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ercera afirmación es el error estratégico. La vía interna existe, pero **se invierte su lógica cuando el agresor pertenece o manda en la dirigencia**: el órgano llamado a investigar es parte interesada, y «resolverlo internamente» suele significar dilación, presión para desistir y destrucción de evidencia. La lección enseña lo contrario: en esos casos la ruta natural es la **autoridad electoral externa y el tribunal**, con la penal si hay delito, y la interna solo si hay órganos con autonomía real. Las otras tres son ciertas: capturas y respaldos (1), medidas de protección desde el primer escrito (2) y paralelismo de vías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muj-r02-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seña la ruta completa de un caso (real anonimizado o inventado verosímilmente) de VPG contra una regidora presionada para renunciar a su comisión clave. Redáctalo en cuatro apartados: **(1) Hechos y calificación**: qué ocurre, qué dimensiones del espectro y qué derecho político-electoral está en juego (usa la lección anterior). **(2) Blindaje**: qué evidencia exactamente se preserva en las primeras 48 horas y dónde. **(3) Vías**: cuál o cuáles activarías —interna, administrativa-electoral, tribunal, fiscalía— y en qué orden, justificando según quién sea el agresor. **(4) Costo político**: qué puede pasarle a su carrera en el mejor y peor escenario, y qué le dirías para que la decisión sea suya y no del miedo. La meta: convertir la empatía en hoja de ruta ejecu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muj-r02-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la ruta de la denu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muj-r02-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la ruta de la denuncia»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la ruta de la denunci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2638" r:id="rId1"/>
    <p:sldLayoutId id="2481832639" r:id="rId2"/>
    <p:sldLayoutId id="2481832640" r:id="rId3"/>
    <p:sldLayoutId id="248183264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fedec5918be8853e9afe77d4ec6e93900ead573225612d91.jpg"/>
  <Relationship Id="rId3" Type="http://schemas.openxmlformats.org/officeDocument/2006/relationships/hyperlink" Target="https://politica.lumbre.lat/object/pt-muj-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fedec5918be8853e9afe77d4ec6e93900ead573225612d92.jpg"/>
  <Relationship Id="rId3" Type="http://schemas.openxmlformats.org/officeDocument/2006/relationships/hyperlink" Target="https://politica.lumbre.lat/object/pt-muj-r02-oa02"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muj-r02-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nunci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olenc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lí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az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én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í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vid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muj-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did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tec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muj-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zar la ruta institucional completa para enfrentar la VPG —vía administrativa electoral ante el INE y los órganos locales, vía jurisdiccional-electoral ante los tribunales, vía penal, y las redes de apoyo—, explicando cómo se documenta un caso para que resista y qué medidas de protección puede obtener la víctima mientras se resuelve el procedi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más de reconocer la VPG, hay que saber denunciarla sin perder el cargo ni la salud en el intento. Esta lección dibuja las vías paralelas —administrativa ante la autoridad electoral, jurisdiccional ante los tribunales y penal ante las fiscalías—, detalla cómo construir evidencia que resista (capturas, testigos, registros médicos) y las medidas de protección que las autoridades pueden dictar. Cierra con el dilema real de toda mujer que denuncia: el costo político de denuncia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nuncia de VPG · autoridad electoral · medidas de protección · evidencia · fiscalía especializ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agresión al expediente: abrir el caso con cabeza fría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p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in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rpr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a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P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í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ncip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le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cluy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n\n]]></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tiv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oco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aliz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en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agresión al expediente: abrir el caso con cabeza fría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m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i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t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c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olve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z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g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ten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n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n\n]]></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risdiccional-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electo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i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g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bun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ctoral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c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agresión al expediente: abrir el caso con cabeza fría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d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g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m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h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p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blemátic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ul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gres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orden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s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didatu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oc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nunci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ranca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den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ar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n\n]]></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u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agresión al expediente: abrir el caso con cabeza fría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en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stig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u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ínt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x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scalí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ific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P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aliz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é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m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v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ert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re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bloqu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agresión al expediente: abrir el caso con cabeza fría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ver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m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lator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s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g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ánd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agresión al expediente: abrir el caso con cabeza fría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rr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un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s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n\n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P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ón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n\n]]></a:t>
            </a:r>
            <a:r>
              <a:rPr lang="en-US" b="1" strike="noStrike" sz="2100" spc="0" u="none" cap="none">
                <a:solidFill>
                  <a:srgbClr val="1B2438">
                    <a:alpha val="100000"/>
                  </a:srgbClr>
                </a:solidFill>
                <a:latin typeface="Calibri"/>
              </a:rPr>
              <a:t><![CDATA[Cap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aparez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talla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or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a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e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oras.\n\n]]></a:t>
            </a:r>
            <a:r>
              <a:rPr lang="en-US" b="1" strike="noStrike" sz="2100" spc="0" u="none" cap="none">
                <a:solidFill>
                  <a:srgbClr val="1B2438">
                    <a:alpha val="100000"/>
                  </a:srgbClr>
                </a:solidFill>
                <a:latin typeface="Calibri"/>
              </a:rPr>
              <a:t><![CDATA[Testig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ñer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agresión al expediente: abrir el caso con cabeza fría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ret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taf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xto.\n\n]]></a:t>
            </a:r>
            <a:r>
              <a:rPr lang="en-US" b="1" strike="noStrike" sz="2100" spc="0" u="none" cap="none">
                <a:solidFill>
                  <a:srgbClr val="1B2438">
                    <a:alpha val="100000"/>
                  </a:srgbClr>
                </a:solidFill>
                <a:latin typeface="Calibri"/>
              </a:rPr>
              <a:t><![CDATA[Registr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ru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d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sicológ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i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n\n]]></a:t>
            </a:r>
            <a:r>
              <a:rPr lang="en-US" b="1" strike="noStrike" sz="2100" spc="0" u="none" cap="none">
                <a:solidFill>
                  <a:srgbClr val="1B2438">
                    <a:alpha val="100000"/>
                  </a:srgbClr>
                </a:solidFill>
                <a:latin typeface="Calibri"/>
              </a:rPr>
              <a:t><![CDATA[Bitáco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t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stig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rr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P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nu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tác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teb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nu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agresión al expediente: abrir el caso con cabeza fría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7]]></a:t>
            </a:r>
          </a:p>
        </p:txBody>
      </p:sp>
      <p:sp>
        <p:nvSpPr>
          <p:cNvPr id="7" name="" descr=""/>
          <p:cNvSpPr/>
          <p:nvPr/>
        </p:nvSpPr>
        <p:spPr>
          <a:xfrm>
            <a:off x="514350" y="1219200"/>
            <a:ext cx="8115300" cy="33337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tocolo de las primeras 24 horas para una funcionaria agredida]]></a:t>
            </a:r>
          </a:p>
        </p:txBody>
      </p:sp>
      <p:sp>
        <p:nvSpPr>
          <p:cNvPr id="10" name=""/>
          <p:cNvSpPr txBox="1"/>
          <p:nvPr/>
        </p:nvSpPr>
        <p:spPr>
          <a:xfrm>
            <a:off x="685800" y="19621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re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sti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ccio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i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nunci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o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toc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fesi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o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gu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es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ís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ejar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u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xil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p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or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t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vid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ptu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gi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al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posi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o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itác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ent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mor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es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or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t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c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írcul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fian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g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agresión al expediente: abrir el caso con cabeza fría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7]]></a:t>
            </a:r>
          </a:p>
        </p:txBody>
      </p:sp>
      <p:sp>
        <p:nvSpPr>
          <p:cNvPr id="7" name="" descr=""/>
          <p:cNvSpPr/>
          <p:nvPr/>
        </p:nvSpPr>
        <p:spPr>
          <a:xfrm>
            <a:off x="514350" y="1219200"/>
            <a:ext cx="8115300" cy="2895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uje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PG]]></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ís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isla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ra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ñ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n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4]]></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ora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ormaliz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e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nu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m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opil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olicit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s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im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cri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did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t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d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du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i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a-electo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spe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órg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res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nu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mpr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det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rd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p>
        </p:txBody>
      </p:sp>
      <p:sp>
        <p:nvSpPr>
          <p:cNvPr id="10" name=""/>
          <p:cNvSpPr txBox="1"/>
          <p:nvPr/>
        </p:nvSpPr>
        <p:spPr>
          <a:xfrm>
            <a:off x="685800" y="37242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n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la agresión al expediente: abrir el caso con cabeza fría]]></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andidata a la gubernatura recibe presiones de su comité director para «ceder» el lugar al coordinador nacional; le insinúan que si renuncia recibirá después una senaduría plurinominal, y publican en su contra una campaña anónima de redes sobre su vida personal. ¿Cuál es la estrategia institucional más sólida?]]></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egociar en privado con el comité: si le ofrecen la pluris, lo correcto es aceptar y esperar la segun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7]]></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nunciar ante la autoridad electoral con la evidencia preservada (audios, mensajes, bitácora, capturas), pedir medidas de protección y, si la conducta es delito, presentar también denuncia ante la fiscalía.]]></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xponer el caso de inmediato en redes sin evidencia organizada: la presión pública obliga al partido a rectificar.]]></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nunciar para proteger la candidatura de la coalición y denunciar después, cuando el proceso haya termin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vías y el blindaje del c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Tres vías en paralelo: ninguna excluye a las demás y cada una repara algo distinto.]]></a:t>
            </a:r>
          </a:p>
        </p:txBody>
      </p:sp>
      <p:sp>
        <p:nvSpPr>
          <p:cNvPr id="9" name=""/>
          <p:cNvSpPr txBox="1"/>
          <p:nvPr/>
        </p:nvSpPr>
        <p:spPr>
          <a:xfrm>
            <a:off x="514350" y="2200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ministrativa-electoral: frena y sanciona al partido. Jurisdiccional: repara derechos. Penal: castiga al agresor.]]></a:t>
            </a:r>
          </a:p>
        </p:txBody>
      </p:sp>
      <p:sp>
        <p:nvSpPr>
          <p:cNvPr id="10" name=""/>
          <p:cNvSpPr txBox="1"/>
          <p:nvPr/>
        </p:nvSpPr>
        <p:spPr>
          <a:xfrm>
            <a:off x="514350" y="2876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3162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l expediente se construye antes de denunciar, no después.]]></a:t>
            </a:r>
          </a:p>
        </p:txBody>
      </p:sp>
      <p:sp>
        <p:nvSpPr>
          <p:cNvPr id="12" name=""/>
          <p:cNvSpPr txBox="1"/>
          <p:nvPr/>
        </p:nvSpPr>
        <p:spPr>
          <a:xfrm>
            <a:off x="514350" y="35242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pturas con URL y fecha, testigos con nombre, registros formales y bitácora del patr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la agresión al expediente: abrir el caso con cabeza frí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vía penal y la vía ante la autoridad electoral son excluyentes: al elegir una, la víctima renuncia necesariamente a la ot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la ruta de denuncia de la VPG. Una contiene un error de estrategia; encuéntral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evidencia digital debe capturarse con URL, fecha y hora visibles, y respaldarse en un espacio controlado por la víctim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medidas de protección pueden solicitarse desde el primer escrito, sin esperar la resolución de fon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ndo el agresor es la dirigencia del partido, la vía interna del partido es el canal natural y prioritario del ca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vía penal puede coexistir con la queja ante la autoridad electoral y con el juicio ante el tribunal elector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señ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u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ple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onimiz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vent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osímilm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PG]]></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ido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ion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nunci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lav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dác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partad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1)]]></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Hech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y]]></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alificación]]></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cur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mensio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pec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rech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lítico-elector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jue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c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rio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2)]]></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Blindaje]]></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viden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7]]></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xactam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erv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ime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48]]></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ón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Vías]]></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iva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dministrativa-elector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ibu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scal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rd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justific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gú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greso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4)]]></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s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olítico]]></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sar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rr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j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enar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y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ie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p>
        </p:txBody>
      </p:sp>
      <p:sp>
        <p:nvSpPr>
          <p:cNvPr id="8" name=""/>
          <p:cNvSpPr txBox="1"/>
          <p:nvPr/>
        </p:nvSpPr>
        <p:spPr>
          <a:xfrm>
            <a:off x="514350" y="32861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vert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mpat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j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u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jecuta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7]]></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n el punto 3 tu respuesta empieza por «primero hablar con el líder», revisa la lección: la vía interna no es universalmente prioritaria; en VPG partidista suele ser la última que funcion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a ruta de la denunc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a ruta de la denunc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7]]></a:t>
            </a:r>
          </a:p>
        </p:txBody>
      </p:sp>
      <p:sp>
        <p:nvSpPr>
          <p:cNvPr id="7" name=""/>
          <p:cNvSpPr txBox="1"/>
          <p:nvPr/>
        </p:nvSpPr>
        <p:spPr>
          <a:xfrm>
            <a:off x="514350" y="1219200"/>
            <a:ext cx="81153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manejas la ruta completa: las vías administrativa-electoral, jurisdiccional-electoral y penal corren en paralelo y reparan cosas distintas; la evidencia (capturas con URL, testigos, registros formales, bitácora del patrón) se blinda antes de denunciar; las medidas de protección se piden desde el primer escrito; y la vía interna del partido solo sirve cuando no es el agresor quien la controla. El expediente bien documentado vale más que el escándalo mal administra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a ruta de la denunc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7]]></a:t>
            </a:r>
          </a:p>
        </p:txBody>
      </p:sp>
      <p:sp>
        <p:nvSpPr>
          <p:cNvPr id="7" name=""/>
          <p:cNvSpPr txBox="1"/>
          <p:nvPr/>
        </p:nvSpPr>
        <p:spPr>
          <a:xfrm>
            <a:off x="514350" y="12192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tres ideas: ]]></a:t>
            </a:r>
            <a:r>
              <a:rPr lang="en-US" b="1" strike="noStrike" sz="2000" spc="0" u="none" cap="none">
                <a:solidFill>
                  <a:srgbClr val="1B2438">
                    <a:alpha val="100000"/>
                  </a:srgbClr>
                </a:solidFill>
                <a:latin typeface="Calibri"/>
              </a:rPr>
              <a:t><![CDATA[paralelismo]]></a:t>
            </a:r>
            <a:r>
              <a:rPr lang="en-US" strike="noStrike" sz="2000" spc="0" u="none" cap="none">
                <a:solidFill>
                  <a:srgbClr val="1B2438">
                    <a:alpha val="100000"/>
                  </a:srgbClr>
                </a:solidFill>
                <a:latin typeface="Calibri"/>
              </a:rPr>
              <a:t><![CDATA[ —no eliges una ventanilla, activas todas las que apliquen—; ]]></a:t>
            </a:r>
            <a:r>
              <a:rPr lang="en-US" b="1" strike="noStrike" sz="2000" spc="0" u="none" cap="none">
                <a:solidFill>
                  <a:srgbClr val="1B2438">
                    <a:alpha val="100000"/>
                  </a:srgbClr>
                </a:solidFill>
                <a:latin typeface="Calibri"/>
              </a:rPr>
              <a:t><![CDATA[preparación de la evidencia como disciplina previa]]></a:t>
            </a:r>
            <a:r>
              <a:rPr lang="en-US" strike="noStrike" sz="2000" spc="0" u="none" cap="none">
                <a:solidFill>
                  <a:srgbClr val="1B2438">
                    <a:alpha val="100000"/>
                  </a:srgbClr>
                </a:solidFill>
                <a:latin typeface="Calibri"/>
              </a:rPr>
              <a:t><![CDATA[ —captura, respaldo, testigos, bitácora del patrón—; y ]]></a:t>
            </a:r>
            <a:r>
              <a:rPr lang="en-US" b="1" strike="noStrike" sz="2000" spc="0" u="none" cap="none">
                <a:solidFill>
                  <a:srgbClr val="1B2438">
                    <a:alpha val="100000"/>
                  </a:srgbClr>
                </a:solidFill>
                <a:latin typeface="Calibri"/>
              </a:rPr>
              <a:t><![CDATA[sospecha estructural sobre la vía interna]]></a:t>
            </a:r>
            <a:r>
              <a:rPr lang="en-US" strike="noStrike" sz="2000" spc="0" u="none" cap="none">
                <a:solidFill>
                  <a:srgbClr val="1B2438">
                    <a:alpha val="100000"/>
                  </a:srgbClr>
                </a:solidFill>
                <a:latin typeface="Calibri"/>
              </a:rPr>
              <a:t><![CDATA[ cuando la dirigencia está del lado del agresor. Con esas tres, cualquier caso de VPG pasa de «conflicto difuso» a expediente con probabilidad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muj-r02-oa02"/>
              </a:rPr>
              <a:t><![CDATA[Denunciar la violencia política por razón de género: las vías, la evidencia y las medidas de prote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ruta de denuncia clara, el curso ha cubierto el marco (paridad), el reverso (violencia) y la defensa (denuncia). Falta la parte que ninguna ley hace sola: ]]></a:t>
            </a:r>
            <a:r>
              <a:rPr lang="en-US" b="1" strike="noStrike" sz="2100" spc="0" u="none" cap="none">
                <a:solidFill>
                  <a:srgbClr val="1B2438">
                    <a:alpha val="100000"/>
                  </a:srgbClr>
                </a:solidFill>
                <a:latin typeface="Calibri"/>
              </a:rPr>
              <a:t><![CDATA[la estrategia]]></a:t>
            </a:r>
            <a:r>
              <a:rPr lang="en-US" strike="noStrike" sz="2100" spc="0" u="none" cap="none">
                <a:solidFill>
                  <a:srgbClr val="1B2438">
                    <a:alpha val="100000"/>
                  </a:srgbClr>
                </a:solidFill>
                <a:latin typeface="Calibri"/>
              </a:rPr>
              <a:t><![CDATA[. Porque la pregunta de fondo para una mujer en política no es «¿me dejan participar?» —la ley ya dijo que sí—, sino «¿cómo se entra al juego, cómo se aguanta y cómo se termina decidiendo de verdad?». La última ruta del curso es la del oficio: cómo se negocia una candidatura que valga, cómo se conserva el poder una vez conseguido y cómo el paso personal se vuelve camino para otr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2026-10-24T04:32:45Z</dcterms:created>
  <dcterms:modified xsi:type="dcterms:W3CDTF">2026-10-24T04:32:45Z</dcterms:modified>
  <dc:title>Denunciar la violencia política por razón de género: las vías, la evidencia y las medidas de protección</dc:title>
  <dc:description>Presentación editable del OA «Denunciar la violencia política por razón de género: las vías, la evidencia y las medidas de protección». Enlace: https://politica.lumbre.lat/object/pt-muj-r02-oa02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