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2-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acta no dice: los cuatro poderes reales»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acta no dice: los cuatro poderes reales»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acta no dice: los cuatro poderes reales»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acta no dice: los cuatro poderes reales»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acta no dice: los cuatro poderes reales»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l acta no dice: los cuatro poderes reale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método la castiga: su poder (visibilidad) no es la ficha que la asamblea premia (estructura y lealtad), así que debe o negociar una coalición que le aporte delegados o impugnar/cambiar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conecta inventario y método: identificas tu ficha fuerte (visibilidad), ves que la asamblea no la premia, y actúas en consecuencia. La 1 es el error del rostro popular que descubre tarde que «conocido» no es «elegible» en una sala de delegados. La 3 y la 4 tratan el dinero y la fama como si compraran votos de estructura, cuando en la asamblea esos votos ya están comprometidos. Tu regla: **no lleves tu mejor ficha a un juego que no la puntúa**; cambia el juego o cambia de ali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clave: **cada método premia una ficha distinta**. La visibilidad pesa en **encuesta y primaria**; la asamblea premia **estructura y lealtad**, que son justo las columnas débiles de la aspirante. Por eso no es favorita aunque sea conocida: su recurso estrella está **desvaluado en ese formato**. La respuesta profesional es reubicar la pelea: o **negociar una coalición** que le aporte la estructura que le falta (un dirigente de aparato que la acompañe), o disputar el **método** hacia un formato donde su visibilidad sí cuente. La opción 1 confunde fama con votos de delegados; la 3 cree que el dinero sustituye la estructura en una asamblea (no); la 4 supone que la cúpula elegirá contra su propia lógica de po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pro-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poder es una combinación, no una sola carta. La lección te obliga a dejar de preguntar «¿quién es más conocido?» y empezar a preguntar «**¿qué ficha premia este método, quién la tiene y a cambio de qué puedo conseguirla?**». Ese cambio de pregunta es la diferencia entre un aspirante que sufre el proceso y un operador que lo conduce. Ninguna de las cuatro fichas basta por sí sola: gana quien arma la combinación que el método en juego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y es la trampa donde el rostro popular pierde. **No existe un factor único que decida**: la candidatura se reparte entre cuatro poderes (estructura, dinero, visibilidad, lealtad), y **cuál de ellos manda depende del método y del cargo**. En una asamblea, el popular sin aparato suele perder ante el cuadro con delegados; en una primaria abierta, gana. El «mejor preparado» no es el más famoso, sino el que **entiende qué ficha puntúa en este juego y arma la combinación adecuada** o negocia lo que le falta. Confiar solo en la visibilidad es llevar un as de un palo a una partida que se juega en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l voto popular y la fama son factores que deciden por sí solos cualquier candidatura interna, sin importar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rimeras son ciertas y reproducen la tabla de esta lección. La cuarta es la falsa porque convierte una de las cuatro fichas en un veredicto universal. La regla que te llevas es de lectura de tablero: **pregunta siempre qué ficha premia el método en juego antes de celebrar la tuya**; un candidato inteligente cambia de método o de aliados cuando su mejor carta no punt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arta afirmación** es el error. No hay un factor que decida solo: el peso de cada poder **depende del método**. La fama ayuda donde vota la gente (encuesta, primaria) y casi no ayuda donde vota la estructura (asamblea) o decide la cúpula (designación). Afirmar que «la fama manda siempre» es la falacia del rostro popular. Las frases 1, 2 y 3 describen correctamente la correspondencia ficha-método: estructura-asamblea, visibilidad-encuesta/primaria, lealtad-desi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plica el inventario de las cuatro fichas a una definición interna concreta (tuya o verosímil). Escribe: **(1) El método** que se usará y **qué ficha premia** (estructura, dinero, visibilidad o lealtad). **(2) Tu autocalificación** de 0 a 5 en cada una de las cuatro columnas. **(3) Tu hueco**: la ficha decisiva que te falta. **(4) Tu movimiento**: ¿la **compras o construyes**, la **negocias** con quien la tiene (¿a cambio de qué?), o **cambias el método** hacia uno donde tu ficha fuerte sí puntúe? Cierra con la frase de operador: «mi mejor ficha es ____; este método la premia / castiga; por tanto ____». No describas deseos: diseña jug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eer el tablero de poder in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eer el tablero de poder informal»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31" r:id="rId1"/>
    <p:sldLayoutId id="2481835232" r:id="rId2"/>
    <p:sldLayoutId id="2481835233" r:id="rId3"/>
    <p:sldLayoutId id="24818352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7641d7da92fa430a096d7f929afafb56dfaa0b92e56522e1.jpg"/>
  <Relationship Id="rId3" Type="http://schemas.openxmlformats.org/officeDocument/2006/relationships/hyperlink" Target="https://politica.lumbre.lat/object/pt-pro-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7641d7da92fa430a096d7f929afafb56dfaa0b92e56522e2.jpg"/>
  <Relationship Id="rId3" Type="http://schemas.openxmlformats.org/officeDocument/2006/relationships/hyperlink" Target="https://politica.lumbre.lat/object/pt-pro-r02-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ruc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si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alt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urs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r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art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pro-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ndidatu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pro-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cuatro poderes informales que pesan por debajo del reglamento en la selección de candidatos —la estructura organizativa, el dinero, la visibilidad pública y la lealtad a la dirigencia—, medir el propio y el del rival, y anticipar cómo cada uno se traduce en lugares reales de la bole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lamento dice cómo se eligen los candidatos; la práctica dice quién los elige. Esta lección pone nombre a los cuatro poderes informales que reparten candidaturas por debajo del procedimiento —estructura, dinero, visibilidad y lealtad—, enseña a inventariarlos en ti y en tus rivales, y muestra cómo se combinan para inclinar una definición interna antes de que se emita la convocatori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der informal · estructura · financiamiento · visibilidad · lealt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acta no dice: los cuatro poderes real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dr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an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acta no dice: los cuatro poderes real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gno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n\n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stif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ícti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a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i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uta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b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acta no dice: los cuatro poderes real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litan:\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li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ar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ec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rlos.\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rrog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i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acta no dice: los cuatro poderes real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sore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l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h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ísi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i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anencia]]></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á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idi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n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acta no dice: los cuatro poderes real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vir.\n\n]]></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n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ign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úp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y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d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are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ngú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ch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as]]></a:t>
            </a:r>
            <a:r>
              <a:rPr lang="en-US" strike="noStrike" sz="2100" spc="0" u="none" cap="none">
                <a:solidFill>
                  <a:srgbClr val="1B2438">
                    <a:alpha val="100000"/>
                  </a:srgbClr>
                </a:solidFill>
                <a:latin typeface="Calibri"/>
              </a:rPr>
              <a:t><![CDATA[.\n\n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e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b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acta no dice: los cuatro poderes real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ventario de poder: cántate las cuatro fichas en una hoj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pi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n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v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um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estruct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ne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sibili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altad]]></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0]]></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pir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lu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ti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bin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u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tien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z.]]></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uec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um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éb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l acta no dice: los cuatro poderes real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sp>
        <p:nvSpPr>
          <p:cNvPr id="7" name="" descr=""/>
          <p:cNvSpPr/>
          <p:nvPr/>
        </p:nvSpPr>
        <p:spPr>
          <a:xfrm>
            <a:off x="514350" y="1219200"/>
            <a:ext cx="8115300" cy="22764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é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um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u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le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ambl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lt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úp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o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ign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iv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uer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us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v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u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eti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nt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rrami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acta no dice: los cuatro poderes reale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partido, una aspirante tiene altísima visibilidad (es una funcionaria popular) pero poca estructura de delegados y relación fría con la dirigencia. El método elegido para la candidatura es una asamblea de delegados. ¿Cuál es la lectura profesional más acertada de su posición?]]></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parte como favorita, porque su popularidad se traduce automáticamente en votos de delegad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método la castiga: su poder (visibilidad) no es la ficha que la asamblea premia (estructura y lealtad), así que debe o negociar una coalición que le aporte delegados o impugnar/cambiar el métod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e basta con gastar más dinero en redes para comprar la asamble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dirigencia la elegirá por ella porque la gente la conoce, aunque la dirigencia no la quie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ficha premia cada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uatro poderes informales; cada método «habla» uno o dos idiomas.]]></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samblea entiende estructura; la encuesta, visibilidad; la designación, lealtad; la primaria, moviliz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l acta no dice: los cuatro poderes real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selección interna de candidatos, el mejor preparado es el que tiene más voto popular y más nombre, porque esos dos factores deciden por sí solos una candidatu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os factores informales de poder en una candidatura.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structura de delegados es el poder que se traduce directamente en votos dentro de una asamble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visibilidad y el nombre pesan sobre todo en métodos de encuesta y primaria abier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signación por la cúpula tiende a premiar la lealtad del aspirante hacia quien hoy controla el parti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voto popular y la fama son factores que deciden por sí solos cualquier candidatura interna, sin importar el méto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nta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h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in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r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osími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é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sar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é]]></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ich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em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ructu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sibil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ltad).]]></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utocalific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0]]></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lumn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huec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l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B2438">
                    <a:alpha val="100000"/>
                  </a:srgbClr>
                </a:solidFill>
                <a:latin typeface="Calibri"/>
              </a:rPr>
              <a:t><![CDATA[(4)]]></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ovimient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mpr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struye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egoci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mb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mbi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é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í]]></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ntú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pera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j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é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m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sti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rib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e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eñ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gadas.]]></a:t>
            </a:r>
          </a:p>
        </p:txBody>
      </p:sp>
      <p:sp>
        <p:nvSpPr>
          <p:cNvPr id="8" name=""/>
          <p:cNvSpPr txBox="1"/>
          <p:nvPr/>
        </p:nvSpPr>
        <p:spPr>
          <a:xfrm>
            <a:off x="514350" y="30575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ficha fuerte no es la que premia el método, tu problema no es de campaña: es de reglas o de aliados. No gastes energía en un juego que no está diseñado para que ganes.]]></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eer el tablero de poder inform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mbras los cuatro poderes —estructura, dinero, visibilidad, lealtad— y sabes a qué método habla cada uno: asamblea a la estructura, encuesta/primaria a la visibilidad, designación a la lealtad, y el dinero como poder de gravedad que sostiene a todos. Haces tu inventario y el del rival, identificas tu hueco y decides si lo compras, lo negocias o cambias de cancha. Ya no celebras una ficha que el método no puntú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eer el tablero de poder inform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inventario y su correspondencia: estructura-asamblea, visibilidad-encuesta y primaria, lealtad-designación, dinero como gravedad transversal. Ninguna ficha gana sola: manda la combinación que el método premia. Tu pregunta de operador ante cualquier proceso: ]]></a:t>
            </a:r>
            <a:r>
              <a:rPr lang="en-US" b="1" strike="noStrike" sz="2000" spc="0" u="none" cap="none">
                <a:solidFill>
                  <a:srgbClr val="1B2438">
                    <a:alpha val="100000"/>
                  </a:srgbClr>
                </a:solidFill>
                <a:latin typeface="Calibri"/>
              </a:rPr>
              <a:t><![CDATA[¿qué ficha exige este método, la tengo, y si no, la negocio o cambio de jue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2-oa01"/>
              </a:rPr>
              <a:t><![CDATA[Estructura, dinero, visibilidad y lealtad: los cuatro recursos que de verdad reparten candida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leer el tablero: cuatro fichas, cada método habla unas cuantas. Pero identificar el poder es la mitad del camino; la otra mitad es ]]></a:t>
            </a:r>
            <a:r>
              <a:rPr lang="en-US" b="1" strike="noStrike" sz="2100" spc="0" u="none" cap="none">
                <a:solidFill>
                  <a:srgbClr val="1B2438">
                    <a:alpha val="100000"/>
                  </a:srgbClr>
                </a:solidFill>
                <a:latin typeface="Calibri"/>
              </a:rPr>
              <a:t><![CDATA[moverlo en una mesa]]></a:t>
            </a:r>
            <a:r>
              <a:rPr lang="en-US" strike="noStrike" sz="2100" spc="0" u="none" cap="none">
                <a:solidFill>
                  <a:srgbClr val="1B2438">
                    <a:alpha val="100000"/>
                  </a:srgbClr>
                </a:solidFill>
                <a:latin typeface="Calibri"/>
              </a:rPr>
              <a:t><![CDATA[. Porque una candidatura casi nunca se gana votando contra la dirigencia: se gana ]]></a:t>
            </a:r>
            <a:r>
              <a:rPr lang="en-US" b="1" strike="noStrike" sz="2100" spc="0" u="none" cap="none">
                <a:solidFill>
                  <a:srgbClr val="1B2438">
                    <a:alpha val="100000"/>
                  </a:srgbClr>
                </a:solidFill>
                <a:latin typeface="Calibri"/>
              </a:rPr>
              <a:t><![CDATA[negociando]]></a:t>
            </a:r>
            <a:r>
              <a:rPr lang="en-US" strike="noStrike" sz="2100" spc="0" u="none" cap="none">
                <a:solidFill>
                  <a:srgbClr val="1B2438">
                    <a:alpha val="100000"/>
                  </a:srgbClr>
                </a:solidFill>
                <a:latin typeface="Calibri"/>
              </a:rPr>
              <a:t><![CDATA[ —quién va en la fórmula, qué lugar de la lista, qué cupo para qué corriente, qué se ofrece hoy para cobrar mañana—. La siguiente lección entra a esa mesa: ]]></a:t>
            </a:r>
            <a:r>
              <a:rPr lang="en-US" b="1" strike="noStrike" sz="2100" spc="0" u="none" cap="none">
                <a:solidFill>
                  <a:srgbClr val="1B2438">
                    <a:alpha val="100000"/>
                  </a:srgbClr>
                </a:solidFill>
                <a:latin typeface="Calibri"/>
              </a:rPr>
              <a:t><![CDATA[cómo se reparten los lugares, cómo se arma una planilla de unidad y cómo se cierra un acuerdo sin romper la paridad ni el estatuto]]></a:t>
            </a:r>
            <a:r>
              <a:rPr lang="en-US" strike="noStrike" sz="2100" spc="0" u="none" cap="none">
                <a:solidFill>
                  <a:srgbClr val="1B2438">
                    <a:alpha val="100000"/>
                  </a:srgbClr>
                </a:solidFill>
                <a:latin typeface="Calibri"/>
              </a:rPr>
              <a:t><![CDATA[. Del inventario a la transacción: la negociación de candidatur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2026-10-24T05:15:58Z</dcterms:created>
  <dcterms:modified xsi:type="dcterms:W3CDTF">2026-10-24T05:15:58Z</dcterms:modified>
  <dc:title>Estructura, dinero, visibilidad y lealtad: los cuatro recursos que de verdad reparten candidaturas</dc:title>
  <dc:description>Presentación editable del OA «Estructura, dinero, visibilidad y lealtad: los cuatro recursos que de verdad reparten candidaturas». Enlace: https://politica.lumbre.lat/object/pt-pro-r02-oa01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