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pro-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pro-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pro-r02-oa0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oleta se negocia antes de votarse» (2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oleta se negocia antes de votarse» (3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oleta se negocia antes de votarse» (4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oleta se negocia antes de votarse» (5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oleta se negocia antes de votarse» (6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oleta se negocia antes de votarse»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ea frágil e impugnable: la paridad es un candado legal que el acuerdo no puede levantar, y la falta de acta lo deja sin respaldo procedi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recoge los dos vicios: fondo (paridad) y forma (acta). La lección enseña que negociar es válido, pero el acuerdo debe **aterrizar en una candidatura que sobreviva el filtro legal**; si choca con un candado obligatorio, la firma de las corrientes no te salva ante el tribunal. La regla de mesa: **primero revisa qué exige la ley y el estatuto, y solo después reparte**; un gran acuerdo que produce una lista anulable es una derrota con buenos mod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cuerdo interno es legítimo **dentro de los límites que la ley impone**. Aquí hay dos violaciones claras. **Una, la paridad**: los lugares reservados por género no son negociables; una lista que los incumple es **anulable por la autoridad**, por mucho consenso que tenga. **Dos, la forma**: un reparto cerrado en privado, **sin convocatoria ni acta de la instancia facultada**, es una conversación, no un acto partidario válido; no obliga a nadie y es impugnante. La opción 1 cree que el poder informal está por encima de la ley (no); la 3 confunde «firman las mayorías» con «es legal»; la 4 niega algo cierto: **la paridad rige también en las listas de representación proporcional**, y de manera estri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pro-r02-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pt-pro-r02-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legitimidad de un acuerdo de candidaturas se mide por su **compatibilidad con la ley**, no por el número de firmas. La lección te da la regla de oro de la mesa: **primero los candados (paridad, representación, procedimiento), después el reparto**. Un operador que negocia al revés —reparte y luego «ya cuadrará la paridad»— está construyendo una candidatura que se caerá en la impugnación. Y recuerda del curso anterior: quien pierde un reparto ilegal tiene, paradójicamente, la mejor vía para reclam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 **falso**, y este es el equívoco más caro de la mesa de negociación. El consenso interno **no está por encima de la ley**: la **paridad de género es un candado legal y estatutario** que ninguna acordada entre corrientes puede levantar. Una lista que incumple paridad —vertical, horizontal o en las fórmulas— es **impugnable y anulable** ante la autoridad electoral, aunque la hayan firmado todas las mayorías del partido. El poder del acuerdo se detiene donde empieza el mandato de la norma. Un reparto «de todos» que produce una lista ilegal no es una victoria: es una derrota programada, con fir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pro-r02-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acuerdo firmado por todas las corrientes mayoritarias prevalece sobre la regla de paridad de gé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frases 1, 2 y 4 dibujan bien la geografía de la mesa: qué se transa libremente, qué canje cruza la línea y qué requisito de forma no se puede omitir. La 3 es la falsa porque pone el consenso por encima de la ley. La regla que te llevas para la mesa: **el poder informal reparte dentro de los límites que la norma impone**; el buen negociador no es el que logra el reparto más ambicioso, sino el que logra uno que además es **legalmente soste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ercera afirmación** es el error. Ningún acuerdo interno, por mayoritario que sea, **prevalece sobre la paridad de género**, que es un **candado legal y estatutario** no negociable en la mesa. Una lista que incumple paridad es anulable aunque todas las corrientes la hayan firmado. Las demás frases son ciertas: negociar cargos es legítimo (1), el canje de esfuerzo político no equivale al de dinero o prebenda (2), y el reparto sin acta carece de respaldo procedimental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pro-r02-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Imagina que encabezas una corriente que va a sentarse a negociar una planilla interna (una diputación local o una lista de regidurías). Diseña tu **mandato de negociación** en cuatro pasos: **(1) Tu activo**: según el inventario anterior, ¿qué ficha aportas (estructura, dinero, visibilidad, lealtad)? **(2) Tu objetivo realista**: ¿qué lugar, fórmula o cupo puedes exigir con esa ficha? **(3) Tus límites**: ¿qué NO vas a tocar (paridad, un canje con dinero o puesto público, un acuerdo sin acta) aunque te lo ofrezcan? **(4) Tu alternativa si no hay acuerdo**: ¿compites en la jornada, impugnas, o te sumas condicionado? Cierra con una frase de mesa: «pido ____ a cambio de ____; y me retiro si el acuerdo exige ____».]]></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pro-r02-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negociar una candidatura sin romper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pro-r02-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negociar una candidatura sin romper la ley»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comproba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5228" r:id="rId1"/>
    <p:sldLayoutId id="2481835229" r:id="rId2"/>
    <p:sldLayoutId id="2481835230" r:id="rId3"/>
    <p:sldLayoutId id="248183523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71ae3e3ac8b714bcc2839e901d9c486cf693b4483a382a81.jpg"/>
  <Relationship Id="rId3" Type="http://schemas.openxmlformats.org/officeDocument/2006/relationships/hyperlink" Target="https://politica.lumbre.lat/object/pt-pro-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71ae3e3ac8b714bcc2839e901d9c486cf693b4483a382a82.jpg"/>
  <Relationship Id="rId3" Type="http://schemas.openxmlformats.org/officeDocument/2006/relationships/hyperlink" Target="https://politica.lumbre.lat/object/pt-pro-r02-oa02"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2" TargetMode="External"/>
  <Relationship Id="rId3" Type="http://schemas.openxmlformats.org/officeDocument/2006/relationships/notesSlide" Target="../notesSlides/notesSlide2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egoci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ndidatu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part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uga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órmu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p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pro-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omp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i]]></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atu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pro-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nder la mesa donde se define la boleta antes del voto —el reparto de lugares de lista, las fórmulas, los cupos por corriente o sector, las planillas de unidad y los canjes de apoyo— y aprender a negociar una candidatura respetando los candados obligatorios de paridad de género, representación y estatu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yoría de las candidaturas no se votan: se negocian. Esta lección desmonta la mesa de reparto —lugares de lista, fórmulas, cupos por corriente, planillas de unidad y canjes de apoyo—, distingue lo legítimo (transar para sumar) de lo ilícito (intercambiar por dinero o prebenda), y enseña a cerrar un acuerdo interno sin violar la paridad ni el estatuto, que son los únicos límites que un tribunal sí puede hacer valer.]]></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egociación política · planilla de unidad · fórmula · paridad · acuerdos intern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oleta se negocia antes de votarse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actica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ch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didatu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ig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arte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oca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or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remon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que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g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go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l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pu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n\nNegoci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oleta se negocia antes de votarse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herentem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c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g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idu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lemá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be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t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líc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iz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gno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d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to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é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es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ut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gn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t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ns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brem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car]]></a:t>
            </a:r>
            <a:r>
              <a:rPr lang="en-US" strike="noStrike" sz="2100" spc="0" u="none" cap="none">
                <a:solidFill>
                  <a:srgbClr val="1B2438">
                    <a:alpha val="100000"/>
                  </a:srgbClr>
                </a:solidFill>
                <a:latin typeface="Calibri"/>
              </a:rPr>
              <a:t><![CDA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oleta se negocia antes de votarse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p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n\n]]></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ug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es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r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urinomi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u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t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t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t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urinomi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goci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s.\n\n]]></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á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oleta se negocia antes de votarse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i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l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b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tular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yección]]></a:t>
            </a:r>
            <a:r>
              <a:rPr lang="en-US" strike="noStrike" sz="2100" spc="0" u="none" cap="none">
                <a:solidFill>
                  <a:srgbClr val="1B2438">
                    <a:alpha val="100000"/>
                  </a:srgbClr>
                </a:solidFill>
                <a:latin typeface="Calibri"/>
              </a:rPr>
              <a:t><![CDATA[.\n\n]]></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il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er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e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ven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la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ecab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t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g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bandada.\n\n]]></a:t>
            </a:r>
            <a:r>
              <a:rPr lang="en-US" b="1" strike="noStrike" sz="2100" spc="0" u="none" cap="none">
                <a:solidFill>
                  <a:srgbClr val="1B2438">
                    <a:alpha val="100000"/>
                  </a:srgbClr>
                </a:solidFill>
                <a:latin typeface="Calibri"/>
              </a:rPr>
              <a:t><![CDATA[Cua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nil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id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oleta se negocia antes de votarse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capsu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ar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y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n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c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s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nso.\n\n]]></a:t>
            </a:r>
            <a:r>
              <a:rPr lang="en-US" b="1" strike="noStrike" sz="2100" spc="0" u="none" cap="none">
                <a:solidFill>
                  <a:srgbClr val="1B2438">
                    <a:alpha val="100000"/>
                  </a:srgbClr>
                </a:solidFill>
                <a:latin typeface="Calibri"/>
              </a:rPr>
              <a:t><![CDATA[Cin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j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o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en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mpa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c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ít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camb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fuerz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sc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camb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s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si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s]]></a:t>
            </a:r>
            <a:r>
              <a:rPr lang="en-US" strike="noStrike" sz="2100" spc="0" u="none" cap="none">
                <a:solidFill>
                  <a:srgbClr val="1B2438">
                    <a:alpha val="100000"/>
                  </a:srgbClr>
                </a:solidFill>
                <a:latin typeface="Calibri"/>
              </a:rPr>
              <a:t><![CD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oleta se negocia antes de votarse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5]]></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candados que ninguna mesa puede abri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oca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can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n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can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ibun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idad]]></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én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uga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tu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erv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én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art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la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ump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tic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izon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órmu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nulabl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n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present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r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ct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ig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órmu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lle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oleta se negocia antes de votarse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5]]></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lita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g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cedimien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íni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ar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ech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s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vocator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dr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li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v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ugn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d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uer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lític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áli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di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aduc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ndidatu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s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iltr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egal]]></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át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mentar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m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dvers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i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boleta se negocia antes de votarse]]></a:t>
            </a:r>
          </a:p>
        </p:txBody>
      </p:sp>
      <p:sp>
        <p:nvSpPr>
          <p:cNvPr id="8" name=""/>
          <p:cNvSpPr txBox="1"/>
          <p:nvPr/>
        </p:nvSpPr>
        <p:spPr>
          <a:xfrm>
            <a:off x="514350" y="1543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corrientes acuerdan en privado «repartirse» una planilla plurinominal: la corriente A pone a su dirigente en el sitio 1 y la B recibe a cambio el sitio 3. Pero el acuerdo deja a las mujeres en los sitios de abajo, incumpliendo la regla de paridad, y se cierra sin acta de la comisión facultada. ¿Qué es lo más probable que ocurra con ese arreglo?]]></a:t>
            </a:r>
          </a:p>
        </p:txBody>
      </p:sp>
      <p:sp>
        <p:nvSpPr>
          <p:cNvPr id="9" name=""/>
          <p:cNvSpPr txBox="1"/>
          <p:nvPr/>
        </p:nvSpPr>
        <p:spPr>
          <a:xfrm>
            <a:off x="666750" y="36385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ea plenamente válido: un acuerdo entre corrientes manda sobre cualquier regla de lis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5]]></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a frágil e impugnable: la paridad es un candado legal que el acuerdo no puede levantar, y la falta de acta lo deja sin respaldo procedimental.]]></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tribunal lo valide porque las dos corrientes mayoritarias del partido lo firmaron.]]></a:t>
            </a:r>
          </a:p>
        </p:txBody>
      </p:sp>
      <p:sp>
        <p:nvSpPr>
          <p:cNvPr id="9" name=""/>
          <p:cNvSpPr txBox="1"/>
          <p:nvPr/>
        </p:nvSpPr>
        <p:spPr>
          <a:xfrm>
            <a:off x="666750" y="2924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paridad solo aplique en candidaturas de mayoría, nunca en listas plurinomina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uede negociar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La mesa reparte cargos y lugares; tres candados limitan lo que puede tocarse.]]></a:t>
            </a:r>
          </a:p>
        </p:txBody>
      </p:sp>
      <p:sp>
        <p:nvSpPr>
          <p:cNvPr id="9" name=""/>
          <p:cNvSpPr txBox="1"/>
          <p:nvPr/>
        </p:nvSpPr>
        <p:spPr>
          <a:xfrm>
            <a:off x="514350" y="2200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egociar es legítimo; romper paridad, representación o procedimiento vuelve el acuerdo impugna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boleta se negocia antes de votarse]]></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todas las corrientes mayoritarias de un partido firman un acuerdo de reparto de candidaturas, ese acuerdo es válido y definitivo, aunque la lista resultante incumpla la paridad de género.]]></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la negociación de candidaturas.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egociar lugares, fórmulas y cupos entre corrientes es una práctica legítima de integración interna.]]></a:t>
            </a:r>
          </a:p>
        </p:txBody>
      </p:sp>
      <p:sp>
        <p:nvSpPr>
          <p:cNvPr id="10" name=""/>
          <p:cNvSpPr txBox="1"/>
          <p:nvPr/>
        </p:nvSpPr>
        <p:spPr>
          <a:xfrm>
            <a:off x="628650" y="29908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canje que intercambia esfuerzo político —campaña, estructura, voto— es distinto de uno que intercambia dinero o puesto público.]]></a:t>
            </a:r>
          </a:p>
        </p:txBody>
      </p:sp>
      <p:sp>
        <p:nvSpPr>
          <p:cNvPr id="11" name=""/>
          <p:cNvSpPr txBox="1"/>
          <p:nvPr/>
        </p:nvSpPr>
        <p:spPr>
          <a:xfrm>
            <a:off x="628650" y="3981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cuerdo firmado por todas las corrientes mayoritarias prevalece sobre la regla de paridad de géner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reparto cerrado sin convocatoria ni acta de la instancia facultada queda sin respaldo procediment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i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cabez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rr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ntar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egoci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lanil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put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c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i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idu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señ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andat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negoci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so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1)]]></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ctivo]]></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gú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ventar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ri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ch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por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ructu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n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isibil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altad)?]]></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2)]]></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objetiv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realista]]></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ug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órmu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p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d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ig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5]]></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ch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3)]]></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límites]]></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oc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j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n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úbl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uer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un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frezca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4)]]></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lternativ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si]]></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n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hay]]></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cuerdo]]></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pi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jorn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mpugn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m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dicion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r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i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____]]></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mb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____;]]></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ti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uer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ig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____».]]></a:t>
            </a:r>
          </a:p>
        </p:txBody>
      </p:sp>
      <p:sp>
        <p:nvSpPr>
          <p:cNvPr id="8" name=""/>
          <p:cNvSpPr txBox="1"/>
          <p:nvPr/>
        </p:nvSpPr>
        <p:spPr>
          <a:xfrm>
            <a:off x="514350" y="3400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acuerdo» solo existe de palabra y no se traduce en un lugar concreto de una lista que cumple la paridad, no tienes una candidatura: tienes una promesa que nadie podrá hacer val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negociar una candidatura sin romper la ley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ves la mesa de reparto como lo que es: el lugar donde se define la boleta antes del voto, con cinco movimientos típicos (lugar, fórmula, cupo, planilla de unidad, canje). Distingues el acuerdo legítimo del canje ilícito y, sobre todo, respetas los tres candados que ninguna firma levanta: paridad, representación real y procedimiento con acta. Ya sabes que un reparto que produce una lista ilegal es una derrota con buenos moda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negociar una candidatura sin romper la ley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5]]></a:t>
            </a:r>
          </a:p>
        </p:txBody>
      </p:sp>
      <p:sp>
        <p:nvSpPr>
          <p:cNvPr id="7" name=""/>
          <p:cNvSpPr txBox="1"/>
          <p:nvPr/>
        </p:nvSpPr>
        <p:spPr>
          <a:xfrm>
            <a:off x="514350" y="12192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negociar lugares, fórmulas y cupos es válido, pero el acuerdo debe aterrizar en una candidatura que sobreviva el filtro legal. No toques paridad, no canjees por dinero o puesto público, no cierres sin acta de la instancia facultada. Tu regla de mesa: ]]></a:t>
            </a:r>
            <a:r>
              <a:rPr lang="en-US" b="1" strike="noStrike" sz="2000" spc="0" u="none" cap="none">
                <a:solidFill>
                  <a:srgbClr val="1B2438">
                    <a:alpha val="100000"/>
                  </a:srgbClr>
                </a:solidFill>
                <a:latin typeface="Calibri"/>
              </a:rPr>
              <a:t><![CDATA[primero los candados (paridad, representación, procedimiento), después el reparto]]></a:t>
            </a:r>
            <a:r>
              <a:rPr lang="en-US" strike="noStrike" sz="2000" spc="0" u="none" cap="none">
                <a:solidFill>
                  <a:srgbClr val="1B2438">
                    <a:alpha val="100000"/>
                  </a:srgbClr>
                </a:solidFill>
                <a:latin typeface="Calibri"/>
              </a:rPr>
              <a:t><![CDATA[; el consenso mayoritario no está por encima de la le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i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ul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van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tig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impugn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olu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lic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o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ju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2"/>
              </a:rPr>
              <a:t><![CDATA[La negociación de candidaturas: cómo se reparten lugares, fórmulas y cupos sin romper la paridad ni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d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2026-10-24T05:15:55Z</dcterms:created>
  <dcterms:modified xsi:type="dcterms:W3CDTF">2026-10-24T05:15:55Z</dcterms:modified>
  <dc:title>La negociación de candidaturas: cómo se reparten lugares, fórmulas y cupos sin romper la paridad ni el estatuto</dc:title>
  <dc:description>Presentación editable del OA «La negociación de candidaturas: cómo se reparten lugares, fórmulas y cupos sin romper la paridad ni el estatuto». Enlace: https://politica.lumbre.lat/object/pt-pro-r02-oa02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