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pro-r03-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pro-r03-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pro-r03-oa0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ulidad no es lo mismo que imperfección» (2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ulidad no es lo mismo que imperfección» (3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ulidad no es lo mismo que imperfección» (4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ulidad no es lo mismo que imperfección» (5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ulidad no es lo mismo que imperfección» (6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ulidad no es lo mismo que imperfección» (7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defecto se declare no trascendente: una errata en una casilla que no definía el marcador no altera el resultado, y la elección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2 aplica la pregunta clave del tribunal: «¿el defecto cambiaba algo?». Aquí, no. La 1 y la 3 son los extremos del impugnante que ignora la trascendencia: anular todo o repetir todo por un detalle sin efecto real. La 4 mezcla la fiscalización con un hecho irrelevante. La regla que cierra el curso: **impugna los vicios que mueven el marcador y cura los que pueden hacerlo**; el resto es ruido que te hace perder tiempo, plazos y aliados. Y no confundan las aguas: la nulidad de un acto interno la decide el tribunal electoral; la sanción por el dinero la decide el I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lica aquí el **principio de trascendencia**: para anular, el vicio debe haber **podido influir en el resultado**. Una errata de un nombre en **una de cuarenta casillas** que aportó 12 votos, en una elección ganada por 250 de diferencia, **no conmuta el marcador**: es un defecto **subsanable o inofensivo**, no letal. La opción 2 capta el criterio. La 1 anula por gusto, lo que la doctrina rechaza («no se anula por placer»). La 3 ordena un reprocesamiento desproporcionado sin vicio trascendente que lo justifique. La 4 confunde la vía y la gravedad: un error cosmético de acta interna **no es causal de pérdida de registro** ante el INE; eso exige faltas graves en materia de financiamiento u otras oblig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pro-r03-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pt-pro-r03-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rige la **proporcionalidad** entre el vicio y la consecuencia. Como **impugnante**, esta verdad te ordena la estrategia: no dispares contra defectos cosméticos (te exponen a perder y a quemar tu credibilidad); apunta al **vicio letal con trascendencia demostrable**. Como **dirigente u operador**, te da la agenda preventiva: **cura desde el proceso los defectos esenciales** —padrón, convocatoria, secreto, paridad, actas con testigos— porque son los únicos que te pueden tumbar después. Y como candidato que usa recursos del partido, recuerda la segunda vía: aunque el tribunal tolere un defecto de forma no trascendente, el INE no perdona el **gasto irregular**, aunque «no haya cambiado ningún v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 **falso**. El tribunal **no anula por cualquier defecto**, sino por los **vicios trascendentes**: los que tocaron una **regla esencial** y **pudieron influir en el resultado**. La limpieza del procedimiento importa, pero la consecuencia se gradúa: un defecto de forma se **subsana**, uno sin impacto se declara **no trascendente** y se deja el resultado, y solo el vicio letal **anula** y ordena reponer. Decir que «todo defecto anula todo» es falso en dos sentidos: exagera la consecuencia (anular una elección entera por un detalle) y desconoce el criterio real de la autoridad, que **mide el daño al marcador**, no la existencia de una imperf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pro-r03-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Basta encontrar cualquier defecto, por menor que sea, para que el tribunal anule toda la elección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frases 1, 2 y 3 dibujan bien la escala de consecuencias y el doble riel (tribunal por la forma, INE por el dinero). La 4 es la falsa porque absolutiza la nulidad. La lección de cierre del curso se queda en dos preguntas que debes saber responder sin dudar: **«¿el defecto pudo cambiar el marcador?»** (para impugnar o blindarte) y **«¿el conflicto roza recursos fiscalizables?»** (porque ahí el costo ya no es una candidatura, es el par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uarta afirmación** es el error. No se anula «por cualquier defecto»: la doctrina exige **trascendencia** —vicio sobre regla esencial **y** capacidad de haber alterado el resultado—. Un defecto menor se subsana o se desecha, y la consecuencia se **gradúa** (reposición parcial antes que anulación total). Las demás frases son ciertas: la 1 enuncia el criterio de trascendencia, la 2 el trato de los defectos subsanables, y la 3 el cruce con la fiscalización: el **gasto irregular es sancionable por el INE aunque no cambió ningún voto int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t-pro-r03-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el plan de impugnación que escribiste en la lección anterior y **pásalo por la prueba de trascendencia**, para decidir si de verdad vale la pena. Escribe: **(1) Tu vicio**: clasifícalo en letal, subsanable o inofensivo, y di **qué regla esencial** toca (o si es solo forma). **(2) Impacto en el marcador**: ¿de haberse hecho bien, **habría cambiado** el resultado? Pon un número (votos afectados, lugares de lista, casillas en juego). **(3) Consecuencia proporcional**: ¿pides anular todo o **reponer** una parte? ¿cuál es el remedio mínimo que te da razón? **(4) El factor dinero**: ¿tu caso roza **recursos del partido**? Si sí, anota que, además del tribunal, entraría el INE con riesgo de sanción. Cierra con tu veredicto honesto: «mi vicio es letal / subsanable / inofensivo; impugno / negocio / dejo estar, porque ____».]]></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pro-r03-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medir un vicio y cerrar el curso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t-pro-r03-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medir un vicio y cerrar el curso con criterio» (2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medir un vicio y cerrar el curso con criterio» (3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comproba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9003" r:id="rId1"/>
    <p:sldLayoutId id="2481849004" r:id="rId2"/>
    <p:sldLayoutId id="2481849005" r:id="rId3"/>
    <p:sldLayoutId id="248184900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09780d35cae6417f5d7db1c8b7d97f483d976538c2441621.jpg"/>
  <Relationship Id="rId3" Type="http://schemas.openxmlformats.org/officeDocument/2006/relationships/hyperlink" Target="https://politica.lumbre.lat/object/pt-pro-r03-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09780d35cae6417f5d7db1c8b7d97f483d976538c2441622.jpg"/>
  <Relationship Id="rId3" Type="http://schemas.openxmlformats.org/officeDocument/2006/relationships/hyperlink" Target="https://politica.lumbre.lat/object/pt-pro-r03-oa02"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3-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3-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3-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3-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3-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3-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3-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3-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3-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3-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3-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3-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3-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3-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3-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3-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3-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3-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3-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3-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3-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3-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3-oa02"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t-pro-r03-oa02" TargetMode="External"/>
  <Relationship Id="rId3" Type="http://schemas.openxmlformats.org/officeDocument/2006/relationships/notesSlide" Target="../notesSlides/notesSlide2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i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u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i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rrig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rascend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uli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ru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flic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t-pro-r03-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ter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ner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t-pro-r03-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3-oa02"/>
              </a:rPr>
              <a:t><![CDATA[Qué vicio anula y qué vicio se corrige: trascendencia, nulidad y el cruce del conflicto interno con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os vicios que realmente anulan una definición interna de los que son subsanables, entender el principio de trascendencia (el defecto debió afectar el resultado), y reconocer el punto donde un conflicto de selección de candidatos toca la fiscalización y puede costarle al partido algo más que una candidatura: una sanción o el regi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3-oa02"/>
              </a:rPr>
              <a:t><![CDATA[Qué vicio anula y qué vicio se corrige: trascendencia, nulidad y el cruce del conflicto interno con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o defecto del proceso anula el resultado: para tumbarlo hay que probar un vicio «letal». Esta lección cierra el curso separando nulidad de subsanación, explicando el principio de trascendencia —que el defecto haya podido cambiar el marcador— y advirtiendo el cruce más peligroso: cuando la pelea interna se financia con recursos del partido, el conflicto deja de ser de candidatos y se vuelve asunto de fiscalización, con riesgo de sanción o de perder el registr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3-oa02"/>
              </a:rPr>
              <a:t><![CDATA[Qué vicio anula y qué vicio se corrige: trascendencia, nulidad y el cruce del conflicto interno con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nulidad · trascendencia · vicios de procedimiento · fiscalización · conflicto intern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ulidad no es lo mismo que imperfección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3-oa02"/>
              </a:rPr>
              <a:t><![CDATA[Qué vicio anula y qué vicio se corrige: trascendencia, nulidad y el cruce del conflicto interno con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g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b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sarl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opie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tr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scendenc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m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lu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bs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ofens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scenden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reg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gn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d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ulidad no es lo mismo que imperfección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3-oa02"/>
              </a:rPr>
              <a:t><![CDATA[Qué vicio anula y qué vicio se corrige: trascendencia, nulidad y el cruce del conflicto interno con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mistades.\n\nEntende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dis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la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ív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ti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nas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in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unf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scendent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mb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v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er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r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ces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g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g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ting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fec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mpor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ui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ú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cuenc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ulidad no es lo mismo que imperfección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3-oa02"/>
              </a:rPr>
              <a:t><![CDATA[Qué vicio anula y qué vicio se corrige: trascendencia, nulidad y el cruce del conflicto interno con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egor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i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s:\n\n]]></a:t>
            </a:r>
            <a:r>
              <a:rPr lang="en-US" b="1"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t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en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bi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dr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r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u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l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oca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luy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ip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m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e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ner.\n\n]]></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ci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bsanab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r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mpac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ulidad no es lo mismo que imperfección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3-oa02"/>
              </a:rPr>
              <a:t><![CDATA[Qué vicio anula y qué vicio se corrige: trascendencia, nulidad y el cruce del conflicto interno con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do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l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n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umpl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ec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g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c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eg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alle.\n\n]]></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fec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ofensiv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sci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opie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lu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v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n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scen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ar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u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u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ulidad no es lo mismo que imperfección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3-oa02"/>
              </a:rPr>
              <a:t><![CDATA[Qué vicio anula y qué vicio se corrige: trascendencia, nulidad y el cruce del conflicto interno con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ular]]></a:t>
            </a:r>
            <a:r>
              <a:rPr lang="en-US" strike="noStrike" sz="2100" spc="0" u="none" cap="none">
                <a:solidFill>
                  <a:srgbClr val="1B2438">
                    <a:alpha val="100000"/>
                  </a:srgbClr>
                </a:solidFill>
                <a:latin typeface="Calibri"/>
              </a:rPr>
              <a:t><![CDATA[.\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u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ligr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rs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rrog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vi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li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scaliz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c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ncion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sa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
        <p:nvSpPr>
          <p:cNvPr id="8" name=""/>
          <p:cNvSpPr txBox="1"/>
          <p:nvPr/>
        </p:nvSpPr>
        <p:spPr>
          <a:xfrm>
            <a:off x="514350" y="3857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rav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scu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rregul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ndidatur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po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ulidad no es lo mismo que imperfección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3-oa02"/>
              </a:rPr>
              <a:t><![CDATA[Qué vicio anula y qué vicio se corrige: trascendencia, nulidad y el cruce del conflicto interno con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6]]></a:t>
            </a:r>
          </a:p>
        </p:txBody>
      </p:sp>
      <p:sp>
        <p:nvSpPr>
          <p:cNvPr id="7" name="" descr=""/>
          <p:cNvSpPr/>
          <p:nvPr/>
        </p:nvSpPr>
        <p:spPr>
          <a:xfrm>
            <a:off x="514350" y="1219200"/>
            <a:ext cx="8115300" cy="3333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33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tes de anular, el tribunal pregunta «¿importaba de verdad?»]]></a:t>
            </a:r>
          </a:p>
        </p:txBody>
      </p:sp>
      <p:sp>
        <p:nvSpPr>
          <p:cNvPr id="10" name=""/>
          <p:cNvSpPr txBox="1"/>
          <p:nvPr/>
        </p:nvSpPr>
        <p:spPr>
          <a:xfrm>
            <a:off x="685800" y="1962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ugn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ub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e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fec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u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mbi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sultad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a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ue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ascend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dentific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ici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etal]]></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c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enc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dr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cr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o,]]></a:t>
            </a:r>
          </a:p>
        </p:txBody>
      </p:sp>
      <p:sp>
        <p:nvSpPr>
          <p:cNvPr id="11" name=""/>
          <p:cNvSpPr txBox="1"/>
          <p:nvPr/>
        </p:nvSpPr>
        <p:spPr>
          <a:xfrm>
            <a:off x="685800" y="32194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ocator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ndament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tal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métic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i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u]]></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mpact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fec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dida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clui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ug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eg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ubiera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terad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arcador]]></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n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il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in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ulidad no es lo mismo que imperfección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3-oa02"/>
              </a:rPr>
              <a:t><![CDATA[Qué vicio anula y qué vicio se corrige: trascendencia, nulidad y el cruce del conflicto interno con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6]]></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u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dr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fl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ini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u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frec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p>
        </p:txBody>
      </p:sp>
      <p:sp>
        <p:nvSpPr>
          <p:cNvPr id="10" name=""/>
          <p:cNvSpPr txBox="1"/>
          <p:nvPr/>
        </p:nvSpPr>
        <p:spPr>
          <a:xfrm>
            <a:off x="685800" y="1533525"/>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solu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porcional]]></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ch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c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c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c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pon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c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ici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hac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il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on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ug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en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gu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nad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ici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encial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uran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c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stig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dr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gel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ifi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eg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scend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li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o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n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uer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u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árbi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n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ó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i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ó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3-oa02"/>
              </a:rPr>
              <a:t><![CDATA[Qué vicio anula y qué vicio se corrige: trascendencia, nulidad y el cruce del conflicto interno con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Nulidad no es lo mismo que imperfección]]></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orriente impugna la elección interna alegando que en una de cuarenta casillas el acta traía una errata en un nombre, pero esa casilla aportó 12 votos para una planilla que ganó la asamblea por 250 de diferencia. El resto del proceso —padrón, convocatoria, secreto del voto, cómputo— estuvo en orden. ¿Qué es lo previsible?]]></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tribunal anule toda la elección interna por el solo hecho de existir un defecto en un ac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3-oa02"/>
              </a:rPr>
              <a:t><![CDATA[Qué vicio anula y qué vicio se corrige: trascendencia, nulidad y el cruce del conflicto interno con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6]]></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defecto se declare no trascendente: una errata en una casilla que no definía el marcador no altera el resultado, y la elección se sostiene.]]></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e repita obligatoriamente la votación de las cuarenta casillas para garantizar la limpieza.]]></a:t>
            </a:r>
          </a:p>
        </p:txBody>
      </p:sp>
      <p:sp>
        <p:nvSpPr>
          <p:cNvPr id="9" name=""/>
          <p:cNvSpPr txBox="1"/>
          <p:nvPr/>
        </p:nvSpPr>
        <p:spPr>
          <a:xfrm>
            <a:off x="666750" y="2924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INE cancele el registro del partido por el error de nombre en un act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destinos del defec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3-oa02"/>
              </a:rPr>
              <a:t><![CDATA[Qué vicio anula y qué vicio se corrige: trascendencia, nulidad y el cruce del conflicto interno con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Según su peso, un defecto anula, se corrige o se desecha como inofensivo.]]></a:t>
            </a:r>
          </a:p>
        </p:txBody>
      </p:sp>
      <p:sp>
        <p:nvSpPr>
          <p:cNvPr id="9" name=""/>
          <p:cNvSpPr txBox="1"/>
          <p:nvPr/>
        </p:nvSpPr>
        <p:spPr>
          <a:xfrm>
            <a:off x="514350" y="2200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tal si tocó regla esencial y pudo cambiar el marcador; subsanable si es de forma; inofensivo si no trascendió.]]></a:t>
            </a:r>
          </a:p>
        </p:txBody>
      </p:sp>
      <p:sp>
        <p:nvSpPr>
          <p:cNvPr id="10" name=""/>
          <p:cNvSpPr txBox="1"/>
          <p:nvPr/>
        </p:nvSpPr>
        <p:spPr>
          <a:xfrm>
            <a:off x="514350" y="2876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3162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uando el conflicto interno toca el dinero, aparece un segundo árbitro: el INE.]]></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ribunal mide la forma del acto; el INE mide el origen y destino del pe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3-oa02"/>
              </a:rPr>
              <a:t><![CDATA[Qué vicio anula y qué vicio se corrige: trascendencia, nulidad y el cruce del conflicto interno con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Nulidad no es lo mismo que imperfecc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lquier defecto encontrado en un proceso interno de selección de candidatos obliga al tribunal electoral a anular toda la elección, porque la limpieza del procedimiento es absolut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3-oa02"/>
              </a:rPr>
              <a:t><![CDATA[Qué vicio anula y qué vicio se corrige: trascendencia, nulidad y el cruce del conflicto interno con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la trascendencia de los vicios y su cruce con el dinero.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vicio anula la elección solo si tocó una regla esencial y pudo influir en el resultad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defecto de forma sin impacto en el marcador suele subsanarse o declararse no trascendente.]]></a:t>
            </a:r>
          </a:p>
        </p:txBody>
      </p:sp>
      <p:sp>
        <p:nvSpPr>
          <p:cNvPr id="11" name=""/>
          <p:cNvSpPr txBox="1"/>
          <p:nvPr/>
        </p:nvSpPr>
        <p:spPr>
          <a:xfrm>
            <a:off x="628650" y="36671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inanciar una campaña interna con recursos irregulares del partido puede abrir una sanción del INE, al margen del resultado intern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3-oa02"/>
              </a:rPr>
              <a:t><![CDATA[Qué vicio anula y qué vicio se corrige: trascendencia, nulidad y el cruce del conflicto interno con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asta encontrar cualquier defecto, por menor que sea, para que el tribunal anule toda la elección inter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3-oa02"/>
              </a:rPr>
              <a:t><![CDATA[Qué vicio anula y qué vicio se corrige: trascendencia, nulidad y el cruce del conflicto interno con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la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mpugna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bis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c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teri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ásal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or]]></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l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rueb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rascendencia]]></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idi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r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a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b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1)]]></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vicio]]></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lasifíc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t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bsanab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ofensiv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qué]]></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regl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senci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o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orm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2)]]></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Impact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l]]></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arcador]]></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ber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ech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ie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habrí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ambi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ult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úmer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3-oa02"/>
              </a:rPr>
              <a:t><![CDATA[Qué vicio anula y qué vicio se corrige: trascendencia, nulidad y el cruce del conflicto interno con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6]]></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o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fectad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uga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i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sil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jueg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3)]]></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onsecuenci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roporcional]]></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id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ul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o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repone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med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íni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azó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4)]]></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factor]]></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inero]]></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s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oz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recurso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l]]></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artido]]></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í,]]></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o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dem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ibu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trar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iesg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an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er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redic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ones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ic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t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bsanable]]></a:t>
            </a:r>
          </a:p>
        </p:txBody>
      </p:sp>
      <p:sp>
        <p:nvSpPr>
          <p:cNvPr id="8" name=""/>
          <p:cNvSpPr txBox="1"/>
          <p:nvPr/>
        </p:nvSpPr>
        <p:spPr>
          <a:xfrm>
            <a:off x="514350" y="32861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ofensiv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mpug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egoc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j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____».]]></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3-oa02"/>
              </a:rPr>
              <a:t><![CDATA[Qué vicio anula y qué vicio se corrige: trascendencia, nulidad y el cruce del conflicto interno con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6]]></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puedes probar que el defecto pudo cambiar el marcador, tu impugnación es simbólica: sirve para el relato, no para recuperar la candidatur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medir un vicio y cerrar el curso con criteri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3-oa02"/>
              </a:rPr>
              <a:t><![CDATA[Qué vicio anula y qué vicio se corrige: trascendencia, nulidad y el cruce del conflicto interno con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medir un vicio y cerrar el curso con criteri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3-oa02"/>
              </a:rPr>
              <a:t><![CDATA[Qué vicio anula y qué vicio se corrige: trascendencia, nulidad y el cruce del conflicto interno con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6]]></a:t>
            </a:r>
          </a:p>
        </p:txBody>
      </p:sp>
      <p:sp>
        <p:nvSpPr>
          <p:cNvPr id="7" name=""/>
          <p:cNvSpPr txBox="1"/>
          <p:nvPr/>
        </p:nvSpPr>
        <p:spPr>
          <a:xfrm>
            <a:off x="514350" y="1219200"/>
            <a:ext cx="81153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os tres destinos del defecto —letal, subsanable, inofensivo— y aplicas la prueba de trascendencia antes de impugnar o de blindarte. Sabes que el remedio se gradúa (reponer antes que anular) y que, cuando la pelea interna toca recursos del partido, se abre un segundo riel: la fiscalización del INE, donde el costo puede ser una sanción o el registro. Cierras el curso sabiendo leer el método, auditar el proceso, negociar la boleta y litigar con criter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medir un vicio y cerrar el curso con criteri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3-oa02"/>
              </a:rPr>
              <a:t><![CDATA[Qué vicio anula y qué vicio se corrige: trascendencia, nulidad y el cruce del conflicto interno con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6]]></a:t>
            </a:r>
          </a:p>
        </p:txBody>
      </p:sp>
      <p:sp>
        <p:nvSpPr>
          <p:cNvPr id="7" name=""/>
          <p:cNvSpPr txBox="1"/>
          <p:nvPr/>
        </p:nvSpPr>
        <p:spPr>
          <a:xfrm>
            <a:off x="514350" y="1219200"/>
            <a:ext cx="81153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la vara: ]]></a:t>
            </a:r>
            <a:r>
              <a:rPr lang="en-US" b="1" strike="noStrike" sz="2000" spc="0" u="none" cap="none">
                <a:solidFill>
                  <a:srgbClr val="1B2438">
                    <a:alpha val="100000"/>
                  </a:srgbClr>
                </a:solidFill>
                <a:latin typeface="Calibri"/>
              </a:rPr>
              <a:t><![CDATA[solo el vicio esencial y trascendente anula]]></a:t>
            </a:r>
            <a:r>
              <a:rPr lang="en-US" strike="noStrike" sz="2000" spc="0" u="none" cap="none">
                <a:solidFill>
                  <a:srgbClr val="1B2438">
                    <a:alpha val="100000"/>
                  </a:srgbClr>
                </a:solidFill>
                <a:latin typeface="Calibri"/>
              </a:rPr>
              <a:t><![CDATA[; el defecto de forma se subsana y el inofensivo se desecha. No dispares por cualquier imperfección: mide si pudo cambiar el marcador. Y graba la advertencia final: ]]></a:t>
            </a:r>
            <a:r>
              <a:rPr lang="en-US" b="1" strike="noStrike" sz="2000" spc="0" u="none" cap="none">
                <a:solidFill>
                  <a:srgbClr val="1B2438">
                    <a:alpha val="100000"/>
                  </a:srgbClr>
                </a:solidFill>
                <a:latin typeface="Calibri"/>
              </a:rPr>
              <a:t><![CDATA[un conflicto interno financiado con recursos irregulares deja de ser asunto de candidatos y pasa a fiscalización]]></a:t>
            </a:r>
            <a:r>
              <a:rPr lang="en-US" strike="noStrike" sz="2000" spc="0" u="none" cap="none">
                <a:solidFill>
                  <a:srgbClr val="1B2438">
                    <a:alpha val="100000"/>
                  </a:srgbClr>
                </a:solidFill>
                <a:latin typeface="Calibri"/>
              </a:rPr>
              <a:t><![CDATA[, con riesgo para el partido entero. La forma la juzga el tribunal; el dinero, el I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3-oa02"/>
              </a:rPr>
              <a:t><![CDATA[Qué vicio anula y qué vicio se corrige: trascendencia, nulidad y el cruce del conflicto interno con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rcu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egis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éto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ditas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ís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bl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gocias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ole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rendis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tig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om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rrog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or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t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ándo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t-pro-r03-oa02"/>
              </a:rPr>
              <a:t><![CDATA[Qué vicio anula y qué vicio se corrige: trascendencia, nulidad y el cruce del conflicto interno con el …]]></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li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nt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Finanz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scalizació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tidis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rrog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r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p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financi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ítu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es]]></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2026-10-24T09:05:30Z</dcterms:created>
  <dcterms:modified xsi:type="dcterms:W3CDTF">2026-10-24T09:05:30Z</dcterms:modified>
  <dc:title>Qué vicio anula y qué vicio se corrige: trascendencia, nulidad y el cruce del conflicto interno con el dinero</dc:title>
  <dc:description>Presentación editable del OA «Qué vicio anula y qué vicio se corrige: trascendencia, nulidad y el cruce del conflicto interno con el dinero». Enlace: https://politica.lumbre.lat/object/pt-pro-r03-oa02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