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ayt-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se quedaron cuando tú llegaste»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se quedaron cuando tú llegaste»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se quedaron cuando tú llegaste»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que se quedaron cuando tú llegaste»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ayt-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iriges oficio al director de obras —tu contraparte formal— solicitando la información, y en paralelo conversas con doña Marta solo para entender cómo funciona el sistema, sin pedirle que viole ningún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3: el oficio al director pone la solicitud en el cauce formal con folio y plazo, y la charla con Marta es legítima mientras sea *aprender el funcionamiento*, no *ordenar saltarse pasos*. La 1 es el abuso clásico: «superior jerárquico» del regidor no existe; además, obligar a la base a desobedecer su procedimiento le fabrica una falta. La 2 parece amable y es peor: el «de favor, sin folio» deja a Marta sin respaldo documental y a ti sin prueba. La 4 puede usarse después, con expediente en mano; antes, es ruido que endurece a la burocracia contra tu próxima pet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PEUM art. 115 (NORMA NACIONAL): la administración municipal corresponde al presidente y sus directores; los regidores deliberan y vigilan. LGRA art. 49 (NORMA NACIONAL): las instrucciones se acatan solo si son legales; la base no puede recibir órdenes fuera de su línea de mando sin exponer su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la mejor garantía de tu gestión: la obediencia debida no cubre la orden ilegal. Cuando un director ordena «mover el recurso sin acta» o «dictaminar sin revisar», el funcionario que se niega y denuncia está ejerciendo el último freno del sistema. Para el regidor esto es doblemente práctico: primero, nunca pidas lo que una persona decente tendría que negarse a cumplir; segundo, cuando alguien de la base te cuente «aquí me mandan cosas raras», escúchalo como señal de alerta seria y canalízalo a la contraloría o al síndico —no a la asamblea de tu colonia, que lo quema sin proteg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 49 (NORMA NACIONAL): el deber de cumplir instrucciones existe «para la ejecución» de planes y programas legales (fr. III), y denunciar las faltas administrativas en los ámbitos de su competencia es obligación (fr. VIII): la orden manifiestamente ilegal no queda protegida por la obediencia debida; las leyes de responsabilidades estatales suelen repetir el principio (REGLA ESTA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uando tu petición tarde, reúnete con el director y llévate a dos personas de la base que él necesita para el servicio; así, sin oficio, «se agiliz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el consejo envenenado: llevar «de visita» a funcionarios cuyo trabajo depende del director convierte la reunión en presión, y hacerla sin oficio borra el rastro justo cuando más lo necesitas. No «agiliza»: *contamina*, porque la base queda expuesta y tú, sin prueba. Las líneas 1, 2 y 4 son las buenas prácticas del servicio profesional: papel con folio, protección del denunciante y palanca del acta. Regla para tu bolsillo: **toda gestión que no deje huella documental es un favor; toda gestión con huella es un derecho del munici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y 57 (NORMA NACIONAL): intervenir en asuntos de la administración fuera del cargo y presionar a la base para «agilizar» sin cauce formal es abuso de funciones en potencia; el ejercicio legal del regidor pasa por oficio, acuerdo y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ayt-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Haz el inventario de tu administración: ¿cuáles son los 5 puestos de base imprescindibles (agua, obra, caja, archivo, sistemas)? ¿Con cuál de ellos aún no has hablado *para aprender*, no para pedir? Agenda la primera charla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ayt-r02-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5792" r:id="rId1"/>
    <p:sldLayoutId id="2481935793" r:id="rId2"/>
    <p:sldLayoutId id="2481935794" r:id="rId3"/>
    <p:sldLayoutId id="24819357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139c92d77fd49e22579295da1fa0b6ecf817e73b47bebc1.jpg"/>
  <Relationship Id="rId3" Type="http://schemas.openxmlformats.org/officeDocument/2006/relationships/hyperlink" Target="https://politica.lumbre.lat/object/rgd-ayt-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ayt-r02-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urocra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abaj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ayt-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personal de carrera del personal de confianza, entender la línea de mando que el regidor no debe cortar y construir los canales formales —oficios, acuerdos, comisiones— con los que un regidor mueve la administración sin dar órd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ienio pasa; la ventanilla queda. Detrás de cada dirección hay funcionarias y funcionarios que atendieron al presidente anterior y atenderán al siguiente: son el servicio profesional del municipio, y con ellos —no contra ellos— vas a cumplir tus promesas de campaña. Esta lección te enseña a distinguir carrera de confianza, a respetar la línea de mando sin renunciar a tu facultad de vigilancia, y a convertir la gestoría en oficios con folio que dejan huella auditabl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urocracia · carrera · confianza · línea de mando · ofici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se quedaron cuando tú llegas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r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n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r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mb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99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ane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se quedaron cuando tú llegas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r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mo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atiz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u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e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o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se quedaron cuando tú llegas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rocra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gr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b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I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struc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se quedaron cuando tú llegas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ed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ruc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ifiest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I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ti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pli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que se quedaron cuando tú llegas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f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dos mitades de la ca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onfianza: entra y sale con el trienio. Carrera: se queda, y con ella el conocimiento. El regidor profesional cuida la segunda y negocia con la primera.]]></a:t>
            </a:r>
          </a:p>
        </p:txBody>
      </p:sp>
      <p:sp>
        <p:nvSpPr>
          <p:cNvPr id="9" name=""/>
          <p:cNvSpPr txBox="1"/>
          <p:nvPr/>
        </p:nvSpPr>
        <p:spPr>
          <a:xfrm>
            <a:off x="514350" y="25241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diagrama como un embudo de poder: los de confianza deciden, los de carrera ejecutan, y tú pides cuentas por canales formales. Si te saltas el embudo y das órdenes directas a la base, contaminas el expediente propio del funcionar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que se quedaron cuando tú llega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cesitas saber por qué una coladera rebosa desde hace un mes. En la tesorería municipal está doña Marta, de base desde hace 18 años. ¿Cuál es la conducta correcta del regidor?]]></a:t>
            </a:r>
          </a:p>
        </p:txBody>
      </p:sp>
      <p:sp>
        <p:nvSpPr>
          <p:cNvPr id="9" name=""/>
          <p:cNvSpPr txBox="1"/>
          <p:nvPr/>
        </p:nvSpPr>
        <p:spPr>
          <a:xfrm>
            <a:off x="666750" y="2647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ordenas a doña Marta que te entregue hoy el expediente de la coladera: como regidor, eres superior jerárquico de toda la administración.]]></a:t>
            </a:r>
          </a:p>
        </p:txBody>
      </p:sp>
      <p:sp>
        <p:nvSpPr>
          <p:cNvPr id="10" name=""/>
          <p:cNvSpPr txBox="1"/>
          <p:nvPr/>
        </p:nvSpPr>
        <p:spPr>
          <a:xfrm>
            <a:off x="666750" y="36576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ides el expediente «de favor», sin folio, y le prometes no meterla en problemas si algo está mal: así la cuid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riges oficio al director de obras —tu contraparte formal— solicitando la información, y en paralelo conversas con doña Marta solo para entender cómo funciona el sistema, sin pedirle que viole ningún procedimient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s en redes que «hay quienes esconden la información»: presión pública primero, expediente despu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que se quedaron cuando tú llega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uncionario de base puede negarse a ejecutar una instrucción de su director cuando es manifiestamente ilegal, y denunciarla ante la vía correspondi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sejos de un regidor «experimentado» a uno nuevo. En cuál línea se coló el consejo peligros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los directores de confianza pídeles todo por oficio: folio, fecha y respuesta por escrito.]]></a:t>
            </a:r>
          </a:p>
        </p:txBody>
      </p:sp>
      <p:sp>
        <p:nvSpPr>
          <p:cNvPr id="10" name=""/>
          <p:cNvSpPr txBox="1"/>
          <p:nvPr/>
        </p:nvSpPr>
        <p:spPr>
          <a:xfrm>
            <a:off x="628650" y="29908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alguien de la base te cuenta irregularidades de su jefe, protégelo: canaliza el hecho a la vía formal sin exponer su nombre en el ple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tu petición tarde, reúnete con el director y llévate a dos personas de la base que él necesita para el servicio; así, sin oficio, «se agiliza solo».]]></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cta de cabildo es tu mejor palanca: un requerimiento aprobado por el pleno obliga a informar, con fec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ayt-r02-oa02"/>
              </a:rPr>
              <a:t><![CDATA[La burocracia que se queda: cómo trabajar con e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z el inventario de tu administración: ¿cuáles son los 5 puestos de base imprescindibles (agua, obra, caja, archivo, sistemas)? ¿Con cuál de ellos aún no has hablado ]]></a:t>
            </a:r>
            <a:r>
              <a:rPr lang="en-US" i="1" strike="noStrike" sz="2200" spc="0" u="none" cap="none">
                <a:solidFill>
                  <a:srgbClr val="1B2438">
                    <a:alpha val="100000"/>
                  </a:srgbClr>
                </a:solidFill>
                <a:latin typeface="Calibri"/>
              </a:rPr>
              <a:t><![CDATA[para aprender]]></a:t>
            </a:r>
            <a:r>
              <a:rPr lang="en-US" strike="noStrike" sz="2200" spc="0" u="none" cap="none">
                <a:solidFill>
                  <a:srgbClr val="1B2438">
                    <a:alpha val="100000"/>
                  </a:srgbClr>
                </a:solidFill>
                <a:latin typeface="Calibri"/>
              </a:rPr>
              <a:t><![CDATA[, no para pedir? Agenda la primera charla esta semana.]]></a:t>
            </a:r>
          </a:p>
        </p:txBody>
      </p:sp>
      <p:sp>
        <p:nvSpPr>
          <p:cNvPr id="9" name=""/>
          <p:cNvSpPr txBox="1"/>
          <p:nvPr/>
        </p:nvSpPr>
        <p:spPr>
          <a:xfrm>
            <a:off x="514350" y="3038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n la primera sesión de comisiones, preséntate con una sola pregunta a cada dirección: «¿qué necesita su área que el ayuntamiento anterior nunca resolvió?». Vas a salir con tu agenda de vigilancia lista.]]></a:t>
            </a:r>
          </a:p>
        </p:txBody>
      </p:sp>
      <p:sp>
        <p:nvSpPr>
          <p:cNvPr id="10" name=""/>
          <p:cNvSpPr txBox="1"/>
          <p:nvPr/>
        </p:nvSpPr>
        <p:spPr>
          <a:xfrm>
            <a:off x="514350" y="4371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2026-10-25T09:11:59Z</dcterms:created>
  <dcterms:modified xsi:type="dcterms:W3CDTF">2026-10-25T09:11:59Z</dcterms:modified>
  <dc:title>La burocracia que se queda: cómo trabajar con ella</dc:title>
  <dc:description>Presentación editable del OA «La burocracia que se queda: cómo trabajar con ella». Enlace: https://politica.lumbre.lat/object/rgd-ayt-r02-oa02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