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gidora revisando el expediente de un procedimiento de responsabilidad administrativa en sesión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GRA no castiga la mala gestión: castiga la conducta documentada que se desvía de la norma. Conocerla es la diferencia entre firmar un dictamen con plena conciencia y firmar sin saber qué responsabilidad se a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A5kxzrZ4l7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2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3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4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5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6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7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8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9 de 9).]]></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observación es un indicio que debe ser turnado a la autoridad investigadora (contraloría o ASE); el regidor puede solicitar la apertura formal del procedimiento, pero no calificar la falta ni imponer sanción: eso compete a la autoridad sustanci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GRA separa funciones: la **auditoría** detecta y señala; la **autoridad investigadora** (contraloría, síndico con facultades, o ASE según REGLA ESTATAL) recaba pruebas y formula pliego; la **autoridad sustanciadora** resuelve. El regidor no es autoridad de ninguno de esos tres niveles; es vigilante político que puede **solicitar por escrito** la apertura del procedimiento y **dar seguimiento** en cabildo. Declarar la falta «desde la tribuna» sin procedimiento no la vuelve sanción: la vuelve escándalo sin consecuencia. La opción uno confunde indicio con sentencia. La tres atribuye facultades que el regidor no tiene. La cuatro inventa un plazo: la prescripción de faltas graves es de 3 años (art. 83 LGRA), no de 6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dicio → investigación → sustanciación → resolución. El regidor puede iniciar el paso uno, no saltar al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regar fuera de plazo la declaración patrimonial sin datos falseados → Falta NO grave (omisión administrativa; amonestación o multa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viar recursos de una partida de obra para pago de nómina sin modificación autorizada → Falta GRAVE (desvío de recursos, art. 57; inhabilitación 1-20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eptar una invitación a tres donde los tres cotistas son de la misma familia → Falta GRAVE si hay dolo (contratación indebida, art. 53; cohecho, art. 5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tar un acuerdo de cabildo sin dictamen técnico y sin constar objeción en acta → Posible omisión de diligencia (art. 48); falta NO grave a menos que medie bene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entre no grave y grave: dolo, monto y afectación patrimon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con matiz: el art. 48 LGRA tipifica como falta «ejercer indebidamente las facultades…». Un voto contrario documentado en acta demuestra que el regidor NO participó en la decisión que presuntamente causó la irregularidad, y **no puede ser imputado por un acto en el que no convino**. Es la diferencia entre responsabilidad por acción (votar a favor, firmar, autorizar) y por omisión (no preguntar lo que la ley obliga a preguntar). El matiz: si el regidor votó en contra pero luego **ejecutó o facilitó** el acuerdo (movió la partida, firmó el cheque), la constancia en acta no le salva. En resumen: acta salva; acta + complicidad posterior,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to contrario en acta = no participaste en la decisión. Salvo que después ejecu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rresponde a la contraloría municipal, como autoridad investigadora, desahogar la diligencia de pruebas y, en su caso, formular el pliego de presunta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asigna al cabildo una facultad sancionadora que no le pertenece: en el sistema de la LGRA, la **sanción la impone la autoridad sustanciadora** —que puede ser la propia contraloría en faltas no graves o un órgano distinto en graves, dependiendo de la REGLA ESTATAL—, no el pleno del ayuntamiento por votación. El cabildo puede **solicitar** la apertura, **conocer** resultados y **acordar** consecuencias políticas internas (separar del cargo electo no es posible: la gente lo eligió; la inhabilitación la dicta un acto de autoridad, no un voto). Confundir el plano político (acuerdos) con el administrativo-sancionador (procedimiento LGRA) es un error común que genera nulos: una inhabilitación «acordada en cabildo» es impugnable y probablemente re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anción la impone autoridad sustanciadora, no el voto del pleno. Cabildo ≠ tribu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las últimas tres sesiones de cabildo de tu municipio (actas publicadas): ¿hay algún acuerdo sin dictamen técnico? ¿Alguna contratación aprobada sin mención de procedimiento legal? Si encuentras uno, redacta una solicitud formal de información dirigida a la contraloría: «Con fundamento en el art. 37 LGRA, solicito se me informe si el acuerdo [número y fecha] fue objeto de auditoría o investigación interna, y en su caso, el estado procesal del expediente.» Guíate en plazos: la LGRA no obliga a la contraloría a informarte a ti como regidor sobre un procedimiento en curso, pero sí al cabildo sobre resultados fi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convierte un «ya lo reviso» en inhabilita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escalera de la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534" r:id="rId1"/>
    <p:sldLayoutId id="2481865535" r:id="rId2"/>
    <p:sldLayoutId id="2481865536" r:id="rId3"/>
    <p:sldLayoutId id="24818655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38c1e01f2bb50828491a1aa4b327166aef91b1348550131.jpg"/>
  <Relationship Id="rId3" Type="http://schemas.openxmlformats.org/officeDocument/2006/relationships/hyperlink" Target="https://politica.lumbre.lat/object/rgd-fis-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rgd-fis-r01-oa02" TargetMode="External"/>
  <Relationship Id="rId4" Type="http://schemas.openxmlformats.org/officeDocument/2006/relationships/hyperlink" Target="https://politica.lumbre.lat/object/rgd-fis-r01-oa02"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A5kxzrZ4l7s3.jpg"/>
  <Relationship Id="rId3" Type="http://schemas.openxmlformats.org/officeDocument/2006/relationships/hyperlink" Target="https://politica.lumbre.lat/object/rgd-fis-r01-oa02" TargetMode="External"/>
  <Relationship Id="rId4" Type="http://schemas.openxmlformats.org/officeDocument/2006/relationships/hyperlink" Target="https://www.youtube.com/watch?v=A5kxzrZ4l7s" TargetMode="External"/>
  <Relationship Id="rId5" Type="http://schemas.openxmlformats.org/officeDocument/2006/relationships/hyperlink" Target="https://www.youtube.com/watch?v=A5kxzrZ4l7s"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sabil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ministrati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r la taxonomía de faltas de la LGRA —no graves y graves—, el círculo de sujetos responsables en un ayuntamiento, la autoridad que investiga y sanciona, y las sanciones aplicables; para que el regidor distinga entre una observación contable, una falta administrativa y un deli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dor que no distingue entre una falta «no grave» y una «grave» firma acuerdos sin saber si está creando responsabilidad propia o ajena. Esta lección recorre la LGRA desde la práctica municipal: quién es servidor público responsable, qué conductas tipifica la ley, quién investiga, quién sanciona y con qué recurso; y por qué una auditoría que detecta un desvío no es una sentencia, sino el inicio del procedimien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GRA · responsabilidades administrativas · sanción · falta grave · regi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a:t>
            </a:r>
          </a:p>
        </p:txBody>
      </p:sp>
      <p:pic>
        <p:nvPicPr>
          <p:cNvPr id="3" name="" descr="Regidora revisando el expediente de un procedimiento de responsabilidad administrativa en sesión de cabildo">
            <a:hlinkClick r:id="rId3" tooltip="Regidora revisando el expediente de un procedimiento de responsabilidad administrativa en sesión de cabildo"/>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GRA no castiga la mala gestión: castiga la conducta documentada que se desvía de la norma. Conocerla es la diferencia entre firmar un dictamen con plena conciencia y firmar sin saber qué responsabilidad se asum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fis-r01-oa02"/>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438775"/>
          <a:chOff x="514350" y="247650"/>
          <a:chExt cx="8629650" cy="54387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Sistema Nacional de Responsabilidades Administrativas]]></a:t>
            </a:r>
          </a:p>
        </p:txBody>
      </p:sp>
      <p:sp>
        <p:nvSpPr>
          <p:cNvPr id="10" name=""/>
          <p:cNvSpPr txBox="1"/>
          <p:nvPr/>
        </p:nvSpPr>
        <p:spPr>
          <a:xfrm>
            <a:off x="4362450" y="277177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Resume el sistema de responsabilidades creado por la reforma anticorrupción de 2015-2016 y la tipología de faltas. Lumbre no aloja ni controla el contenido enlazado.]]></a:t>
            </a:r>
          </a:p>
        </p:txBody>
      </p:sp>
      <p:sp>
        <p:nvSpPr>
          <p:cNvPr id="11" name=""/>
          <p:cNvSpPr txBox="1"/>
          <p:nvPr/>
        </p:nvSpPr>
        <p:spPr>
          <a:xfrm>
            <a:off x="4362450" y="51435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1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f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d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uje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pula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duct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mpu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8-5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rique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ancion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n\n]]></a:t>
            </a:r>
            <a:r>
              <a:rPr lang="en-US" b="1" strike="noStrike" sz="2100" spc="0" u="none" cap="none">
                <a:solidFill>
                  <a:srgbClr val="1B2438">
                    <a:alpha val="100000"/>
                  </a:srgbClr>
                </a:solidFill>
                <a:latin typeface="Calibri"/>
              </a:rPr>
              <a:t><![CDATA[Fal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oluc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r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p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ones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pen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a.\n\n]]></a:t>
            </a:r>
            <a:r>
              <a:rPr lang="en-US" b="1" strike="noStrike" sz="2100" spc="0" u="none" cap="none">
                <a:solidFill>
                  <a:srgbClr val="1B2438">
                    <a:alpha val="100000"/>
                  </a:srgbClr>
                </a:solidFill>
                <a:latin typeface="Calibri"/>
              </a:rPr>
              <a:t><![CDATA[Fal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erv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i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v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5-6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i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ínea que el regidor no debe cruzar (ni dejar pas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Art.]]></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G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orm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omo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ta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éc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habilit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rt.]]></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at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deb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v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ci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i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jud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t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9]]></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i="1" strike="noStrike" sz="2000" spc="0" u="none" cap="none">
                <a:solidFill>
                  <a:srgbClr val="1B2438">
                    <a:alpha val="100000"/>
                  </a:srgbClr>
                </a:solidFill>
                <a:latin typeface="Calibri"/>
              </a:rPr>
              <a:t><![CDATA[partíci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rt.]]></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7]]></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ví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ur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mo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olv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v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ue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ti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a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cip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nd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esponsable.\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am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in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juríd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b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a.\n\n]]></a:t>
            </a:r>
            <a:r>
              <a:rPr lang="en-US" b="1" strike="noStrike" sz="2100" spc="0" u="none" cap="none">
                <a:solidFill>
                  <a:srgbClr val="1B2438">
                    <a:alpha val="100000"/>
                  </a:srgbClr>
                </a:solidFill>
                <a:latin typeface="Calibri"/>
              </a:rPr>
              <a:t><![CDATA[Sa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e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ác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bó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nt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ona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de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convierte un «ya lo reviso» en inhabilitación]]></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uditoría interna encuentra que tres contratos de la dirección de obras se adjudicaron directos cuando el monto agregado supera el umbral de licitación. El regidor quiere «denunciar una falta grave» en la sesión siguiente. Su asesor le recuerda que, conforme a la LGRA:]]></a:t>
            </a:r>
          </a:p>
        </p:txBody>
      </p:sp>
      <p:sp>
        <p:nvSpPr>
          <p:cNvPr id="9" name=""/>
          <p:cNvSpPr txBox="1"/>
          <p:nvPr/>
        </p:nvSpPr>
        <p:spPr>
          <a:xfrm>
            <a:off x="666750" y="3305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observación de la auditoría interna constituye ya una falta grave automática: basta con que el regidor la declare en sesión para que el procedimiento se inicie de of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9]]></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bservación es un indicio que debe ser turnado a la autoridad investigadora (contraloría o ASE); el regidor puede solicitar la apertura formal del procedimiento, pero no calificar la falta ni imponer sanción: eso compete a la autoridad sustanciadora]]></a:t>
            </a:r>
          </a:p>
        </p:txBody>
      </p:sp>
      <p:sp>
        <p:nvSpPr>
          <p:cNvPr id="8" name=""/>
          <p:cNvSpPr txBox="1"/>
          <p:nvPr/>
        </p:nvSpPr>
        <p:spPr>
          <a:xfrm>
            <a:off x="666750" y="2543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gidor tiene facultad de investigar directamente porque es miembro del órgano colegiado que vigila la administración; basta su pliego para abrir el procedimient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alta ya prescribió porque la auditoría interna se realizó más de 60 días hábiles después de la firma de los contra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convierte un «ya lo reviso» en inhabilit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conducta municipal con la clasificación de la LG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regar fuera de plazo la declaración patrimonial sin datos falseados]]></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viar recursos de una partida de obra para pago de nómina sin modificación autorizada]]></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eptar una invitación a tres donde los tres cotistas son de la misma famil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otar un acuerdo de cabildo sin dictamen técnico y sin constar objeción en acta]]></a:t>
            </a:r>
          </a:p>
        </p:txBody>
      </p:sp>
      <p:sp>
        <p:nvSpPr>
          <p:cNvPr id="8" name=""/>
          <p:cNvSpPr txBox="1"/>
          <p:nvPr/>
        </p:nvSpPr>
        <p:spPr>
          <a:xfrm>
            <a:off x="514350" y="1885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GRAVE (desvío de recursos, art. 57; inhabilitación 1-20 años)]]></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GRAVE si hay dolo (contratación indebida, art. 53; cohecho, art. 51)]]></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sible omisión de diligencia (art. 48); falta NO grave a menos que medie benef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ta NO grave (omisión administrativa; amonestación o multa men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convierte un «ya lo reviso» en inhabilita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idor que vota en contra de un acuerdo en sesión de cabildo y deja constancia de su voto en el acta queda exento de cualquier responsabilidad administrativa relacionada con ese acuerdo, sin necesidad de investigación adicional.]]></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convierte un «ya lo reviso» en inhabilit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ctamen de la comisión de regidores sobre un posible caso en «Villa del Río» contiene cuatro afirmaciones. Una tiene un error jurídico sobre el procedimiento de responsabilidad. Encuéntralo:]]></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alta señalada por la auditoría interna —contratación sin procedimiento— es presumiblemente grave conforme al art. 53 de la LGRA.»]]></a:t>
            </a:r>
          </a:p>
        </p:txBody>
      </p:sp>
      <p:sp>
        <p:nvSpPr>
          <p:cNvPr id="10" name=""/>
          <p:cNvSpPr txBox="1"/>
          <p:nvPr/>
        </p:nvSpPr>
        <p:spPr>
          <a:xfrm>
            <a:off x="628650" y="36385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responde a la contraloría municipal, como autoridad investigadora, desahogar la diligencia de pruebas y, en su caso, formular el pliego de presunta responsabilid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9]]></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abildo puede imponer la sanción de inhabilitación en la misma sesión si dos tercios de los regidores votan a favor, conforme al reglamento interior.»]]></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solución de primera instancia será susceptible de recurso de revisión ante el tribunal estatal de justicia administrativ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convierte un «ya lo reviso» en inhabilit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las últimas tres sesiones de cabildo de tu municipio (actas publicadas): ¿hay algún acuerdo sin dictamen técnico? ¿Alguna contratación aprobada sin mención de procedimiento legal?]]></a:t>
            </a:r>
          </a:p>
        </p:txBody>
      </p:sp>
      <p:sp>
        <p:nvSpPr>
          <p:cNvPr id="9" name=""/>
          <p:cNvSpPr txBox="1"/>
          <p:nvPr/>
        </p:nvSpPr>
        <p:spPr>
          <a:xfrm>
            <a:off x="514350" y="29241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ncuentras uno, redacta una solicitud formal de información dirigida a la contraloría: «Con fundamento en el 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9]]></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37 LGRA, solicito se me informe si el acuerdo [número y fecha] fue objeto de auditoría o investigación interna, y en su caso, el estado procesal del expediente.» Guíate en plazos: la LGRA no obliga a la contraloría a informarte a ti como regidor sobre un procedimiento en curso, pero sí al cabildo sobre]]></a:t>
            </a:r>
          </a:p>
        </p:txBody>
      </p:sp>
      <p:sp>
        <p:nvSpPr>
          <p:cNvPr id="8" name=""/>
          <p:cNvSpPr txBox="1"/>
          <p:nvPr/>
        </p:nvSpPr>
        <p:spPr>
          <a:xfrm>
            <a:off x="514350" y="29432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ultados finales.]]></a:t>
            </a:r>
          </a:p>
        </p:txBody>
      </p:sp>
      <p:sp>
        <p:nvSpPr>
          <p:cNvPr id="9"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egunta correcta: ¿se abrió procedimiento? (no: ¿es culpable?). El expediente no es juicio público hasta sentencia.]]></a:t>
            </a:r>
          </a:p>
        </p:txBody>
      </p:sp>
      <p:sp>
        <p:nvSpPr>
          <p:cNvPr id="10"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GRA divide faltas en no graves (omisión, dolo menor) y graves (desvío, cohecho, contratación indebida, uso de información falsa): la distinción define autoridad, procedimiento y san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dor es sujeto de responsabilidad (art. 45): vota, delibera y puede ser imputado por omisión de diligencia o particip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oría ≠ falta ≠ sentencia: la cadena es indicio → investigación → pliego → sustanciación → resolución → recurs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ta de cabildo es el escudo del regidor: votar en contra con constancia exime de responsabilidad por la dec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 grave firme puede rematar en inhabilitación 1-20 años + publicación en el padrón de sancionados + remisión pen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escalera de la respons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ominas la taxonomía LGRA: sabes qué es indicio, qué es investigación, qué es resolución y qué es recurso. La siguiente ruta baja al mundo de los números: la cuenta pública.]]></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distinción entre autoridad investigadora y sustanciadora, y la diferencia entre faltas graves y no graves: son los dos pilares del procedi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convierte un «ya lo reviso» en inhabili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2"/>
              </a:rPr>
              <a:t><![CDATA[Responsabilidades administrativas: quién responde y por qué]]></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arquitectura de responsabilidades clara —quién investiga, quién sanciona, qué conductas se tipifican—, el regidor puede pasar del ]]></a:t>
            </a:r>
            <a:r>
              <a:rPr lang="en-US" i="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l ]]></a:t>
            </a:r>
            <a:r>
              <a:rPr lang="en-US" i="1"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en la siguiente ruta, ]]></a:t>
            </a:r>
            <a:r>
              <a:rPr lang="en-US" b="1" strike="noStrike" sz="2100" spc="0" u="none" cap="none">
                <a:solidFill>
                  <a:srgbClr val="1B2438">
                    <a:alpha val="100000"/>
                  </a:srgbClr>
                </a:solidFill>
                <a:latin typeface="Calibri"/>
              </a:rPr>
              <a:t><![CDATA[leer las cuentas del municipio]]></a:t>
            </a:r>
            <a:r>
              <a:rPr lang="en-US" strike="noStrike" sz="2100" spc="0" u="none" cap="none">
                <a:solidFill>
                  <a:srgbClr val="1B2438">
                    <a:alpha val="100000"/>
                  </a:srgbClr>
                </a:solidFill>
                <a:latin typeface="Calibri"/>
              </a:rPr>
              <a:t><![CDATA[ (cuenta pública e informe presidencial municipal) para detectar con números lo que la auditoría detecta con expedientes. Porque una cifra que no cuadra es un indicio universal: no requiere perito, requiere lectu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2026-10-24T13:41:01Z</dcterms:created>
  <dcterms:modified xsi:type="dcterms:W3CDTF">2026-10-24T13:41:01Z</dcterms:modified>
  <dc:title>Responsabilidades administrativas: quién responde y por qué</dc:title>
  <dc:description>Presentación editable del OA «Responsabilidades administrativas: quién responde y por qué». Enlace: https://politica.lumbre.lat/object/rgd-fis-r01-oa02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