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gidor con calculadora revisando tablas de egresos de una cuenta pública municipal con marcadores en las desvi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hace falta ser contador para leer una cuenta pública: hacen falta tres comparaciones —programado vs. ejercido, este año vs. anterior, tu municipio vs. el de al lado— y la pregunta «¿a dónde fue el dinero que n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3FGrnbK8kr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2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3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4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5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6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7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17 puntos de diferencia entre lo que se pagó y lo que se construyó: solicitar por escrito el desglose de egresos de obras (contratos, valorizaciones, pagos a proveedores) para identificar si hay anticipos sin contraparte, sobrecostos o obras que se reportan como iniciadas sin permiso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fase financiero-físico es la primera alerta de una cuenta pública mal ejercida. No es necesariamente delito: puede ser obra arrancando (anticipos), pero **puede** ser pago sin avance, valorizaciones infladas, o contratos fraccionados. La acción correcta es pedir el DESGLOSE por contrato, no la cabeza del director (opción tres desproporcionada) ni mover dinero entre partidas sin autorización (opción cuatro es falta administrativa de reasignación sin acuerdo). La opción uno es la coartada del «normal» que no se cuestiona: un regidor que acepta «es normal» sin datos, deja de fisc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vance financiero > avance físico = pregunta obligatoria. Desglose antes que destitución.]]>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pítulo 5000 (servicios personales) con desviación +35% sin acuerdo de cabildo → Creación de plazas o aumentos salariales sin aprobación del órgano comp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bejercicio del 20% en obra pública etiquetada para el municipio → Recursos que debían construir infraestructura fueron usados en gasto corriente o guar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cremento anormal en «Otros servicios generales» (3599) sin clasificación → Gastos que no pasan dictamen técnico y se meten en bolsa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do de caja elevado al cierre con obras pendientes sin concluir → Incapacidad de ejercicio o intención de transferir «ahorro» a la siguiente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causa probable: la lectura es identificar antes de denun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la generalidad. Un dictamen con salvedades significa que la auditoría encontró observaciones —documentación incompleta, registro deficiente, aclaraciones pendientes—, pero el congreso (o la comisión de vigilancia fiscal del congreso) **sí puede aprobar** la cuenta con condiciones, recomendaciones y plazos de subsanación. Lo que NO puede aprobar es un dictamen NEGATIVO con daño patrimonial comprobado sin abrir procedimiento. El matiz importa para el regidor: si tu municipio recibió «con salvedades», no significa impunidad: significa que la ASE no encontró dolo ni pérdida, pero dejó un mapa de lo que falta documentar —y el siguiente año esa omisión se vuelve reincidencia y puede cambiar de clasificación—. La REGLA ESTATAL de cada entidad define plazos y consecuencias específ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 salvedades ≠ rechazo. Es señal de alerta sin sentencia. El congreso aprueba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apítulo 5000 Servicios Personales se ejerció al 94% del presupuesto aprobado, sin creación de nuevas pla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celebra» un subejercicio de obra (22% no gastado) y confiesa sin ambages la reasignación: «transferido a servicios generales para cubrir nómina». Dos problemas: ① mover dinero entre capítulos de egreso sin modificación autorizada por el cabildo es **desvío** (art. 57 LGRA si hay dolo, art. 48 omisión si no) —no es «ahorro» sino falta de ejecución en obra—; ② el pretexto de cubrir nómina indica que el presupuesto original de plazas estaba mal diseñado o se infló después. Las otras tres afirmaciones son indicadores neutros o positivos. El regidor que escucha «ahorro en obra» debe preguntar: «¿cuánta obra se dejó de hacer y por qué se fue ese dinero a nómina sin acuerdo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horro en obra transferido a nómina» sin acuerdo = desvío con lenguaje bo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scarga la última cuenta pública disponible de tu municipio (portal de transparencia, ASE estatal, o solicita en cabildo). Identifica los tres estados básicos, localiza el capítulo 5000 y el de obra pública, y calcula: ① ¿Qué porcentaje del presupuesto se ejerció? ② ¿Hay desviaciones superiores a 15% en alguna partida? ③ ¿El dictamen de la ASE está disponible? Si hay observaciones, redacta un punto de acuerdo pidiendo informe de seguimiento trimestral hasta subsa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cide si duermes en tu casa o en la de otr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os números hab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544" r:id="rId1"/>
    <p:sldLayoutId id="2481865545" r:id="rId2"/>
    <p:sldLayoutId id="2481865546" r:id="rId3"/>
    <p:sldLayoutId id="24818655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45157ba980d826fc27e34402bcee20ae3c0250dcc37d4841.jpg"/>
  <Relationship Id="rId3" Type="http://schemas.openxmlformats.org/officeDocument/2006/relationships/hyperlink" Target="https://politica.lumbre.lat/object/rgd-fis-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rgd-fis-r02-oa01" TargetMode="External"/>
  <Relationship Id="rId4" Type="http://schemas.openxmlformats.org/officeDocument/2006/relationships/hyperlink" Target="https://politica.lumbre.lat/object/rgd-fis-r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3FGrnbK8kr03.jpg"/>
  <Relationship Id="rId3" Type="http://schemas.openxmlformats.org/officeDocument/2006/relationships/hyperlink" Target="https://politica.lumbre.lat/object/rgd-fis-r02-oa01" TargetMode="External"/>
  <Relationship Id="rId4" Type="http://schemas.openxmlformats.org/officeDocument/2006/relationships/hyperlink" Target="https://www.youtube.com/watch?v=3FGrnbK8kr0" TargetMode="External"/>
  <Relationship Id="rId5" Type="http://schemas.openxmlformats.org/officeDocument/2006/relationships/hyperlink" Target="https://www.youtube.com/watch?v=3FGrnbK8kr0"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úbl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nicip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los estados básicos de la cuenta pública municipal —ingresos, egresos, balance, deuda—, identificar las señales de alarma (subejercicio, desviación por partida, opacidad en transferencias) y leer el dictamen de la auditoría superior como herramienta de vigilancia polí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pública es el espejo contable del municipio: lo que entró, en qué se gastó y con qué quedó. El regidor que no la lee no vigila: aprueba. Esta lección traduce el lenguaje del contador al lenguaje del cabildo: cómo identificar si la dirección de obras gastó el doble de lo programado, si el erario se fue en «servicios personales» inflados, y qué significa un «dictamen con salvedades» para la aprobación en el congres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enta pública · presupuesto · auditoría · finanzas municipales · regi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a:t>
            </a:r>
          </a:p>
        </p:txBody>
      </p:sp>
      <p:pic>
        <p:nvPicPr>
          <p:cNvPr id="3" name="" descr="Regidor con calculadora revisando tablas de egresos de una cuenta pública municipal con marcadores en las desviaciones">
            <a:hlinkClick r:id="rId3" tooltip="Regidor con calculadora revisando tablas de egresos de una cuenta pública municipal con marcadores en las desviaciones"/>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hace falta ser contador para leer una cuenta pública: hacen falta tres comparaciones —programado vs. ejercido, este año vs. anterior, tu municipio vs. el de al lado— y la pregunta «¿a dónde fue el dinero que no aparec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fis-r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leer la cuenta pública: guía para ciudadanos]]></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Muestra la estructura de un reporte financiero municipal y las señales de alerta. Lumbre no aloja ni controla el contenido enlazado.]]></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j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nci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i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e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end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es—.\n\n]]></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si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b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berna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n\n]]></a:t>
            </a:r>
            <a:r>
              <a:rPr lang="en-US" b="1"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3/28/29/3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ord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a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omía»?\n\n]]></a:t>
            </a:r>
            <a:r>
              <a:rPr lang="en-US" b="1"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inis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quin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bil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ita.\n\n]]></a:t>
            </a:r>
            <a:r>
              <a:rPr lang="en-US" b="1"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lan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hort-ter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n\n]]></a:t>
            </a:r>
            <a:r>
              <a:rPr lang="en-US" b="1" strike="noStrike" sz="2100" spc="0" u="none" cap="none">
                <a:solidFill>
                  <a:srgbClr val="1B2438">
                    <a:alpha val="100000"/>
                  </a:srgbClr>
                </a:solidFill>
                <a:latin typeface="Calibri"/>
              </a:rPr>
              <a:t><![CDATA[Señal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ec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i="1" strike="noStrike" sz="2100" spc="0" u="none" cap="none">
                <a:solidFill>
                  <a:srgbClr val="1B2438">
                    <a:alpha val="100000"/>
                  </a:srgbClr>
                </a:solidFill>
                <a:latin typeface="Calibri"/>
              </a:rPr>
              <a:t><![CDATA[Desvia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pítul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5000]]></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ubejercici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pari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pítu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ncremen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50%]]></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socia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angula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al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eva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justific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el dictamen de la ASE en 10 minut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Dictam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IM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ev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rm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qui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ctam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VE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lic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imon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quier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la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ompl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c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lar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san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ctam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ATIV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bserv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sun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respons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ct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imon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gr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scal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bu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ministr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①]]></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o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③]]></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c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ta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so]]></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on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d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mest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n\n]]></a:t>
            </a:r>
            <a:r>
              <a:rPr lang="en-US" b="1"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ác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z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bierta).\n\n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si duermes en tu casa o en la de otr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informe trimestral de finanzas al cabildo, la dirección de obras va con 42% de avance financiero a mitad de año, pero el avance físico reportado en las giras del regidor es de apenas 25%. La lectura correcta y la acción inmediata del regidor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esfase es normal porque las obras arrancan con gastos administrativos; no hay nada que investig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17 puntos de diferencia entre lo que se pagó y lo que se construyó: solicitar por escrito el desglose de egresos de obras (contratos, valorizaciones, pagos a proveedores) para identificar si hay anticipos sin contraparte, sobrecostos o obras que se reportan como iniciadas sin permiso legal]]></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la remoción del director de obras: un desfase de 17 puntos es evidencia suficiente de desvío de recursos]]></a:t>
            </a:r>
          </a:p>
        </p:txBody>
      </p:sp>
      <p:sp>
        <p:nvSpPr>
          <p:cNvPr id="9" name=""/>
          <p:cNvSpPr txBox="1"/>
          <p:nvPr/>
        </p:nvSpPr>
        <p:spPr>
          <a:xfrm>
            <a:off x="666750" y="35528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gerir que las obras pendientes se terminen con recursos de otras partidas que van subejercidas: así el municipio «gasta el 100% del presupues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si duermes en tu casa o en la de o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de alarma en la cuenta pública con su causa probabl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pítulo 5000 (servicios personales) con desviación +35% sin acuerdo de cabildo]]></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bejercicio del 20% en obra pública etiquetada para el municipio]]></a:t>
            </a:r>
          </a:p>
        </p:txBody>
      </p:sp>
      <p:sp>
        <p:nvSpPr>
          <p:cNvPr id="12"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cremento anormal en «Otros servicios generales» (3599) sin clasificación]]></a:t>
            </a:r>
          </a:p>
        </p:txBody>
      </p:sp>
      <p:sp>
        <p:nvSpPr>
          <p:cNvPr id="13" name=""/>
          <p:cNvSpPr txBox="1"/>
          <p:nvPr/>
        </p:nvSpPr>
        <p:spPr>
          <a:xfrm>
            <a:off x="514350" y="4286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do de caja elevado al cierre con obras pendientes sin conclu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ursos que debían construir infraestructura fueron usados en gasto corriente o guardados]]></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astos que no pasan dictamen técnico y se meten en bolsa común]]></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capacidad de ejercicio o intención de transferir «ahorro» a la siguiente administración]]></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reación de plazas o aumentos salariales sin aprobación del órgano compet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si duermes en tu casa o en la de o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ctamen «con salvedades» de la ASE impide al congreso local aprobar la cuenta pública del municip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si duermes en tu casa o en la de otr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sentación del tesorero sobre la cuenta pública de «San Pedro del Valle» contiene cuatro afirmaciones. Una presenta un indicador que debería encender alerta, pero se enmarca como logro. Encuéntrala:]]></a:t>
            </a:r>
          </a:p>
        </p:txBody>
      </p:sp>
      <p:sp>
        <p:nvSpPr>
          <p:cNvPr id="9" name=""/>
          <p:cNvSpPr txBox="1"/>
          <p:nvPr/>
        </p:nvSpPr>
        <p:spPr>
          <a:xfrm>
            <a:off x="628650" y="29813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caudación propia creció 8% respecto al año anterior, principalmente por actualización de valores catastrales.»]]></a:t>
            </a:r>
          </a:p>
        </p:txBody>
      </p:sp>
      <p:sp>
        <p:nvSpPr>
          <p:cNvPr id="10"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apítulo 5000 Servicios Personales se ejerció al 94% del presupuesto aprobado, sin creación de nuevas plaz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ogró un ahorro de 22% en obra pública, transferido a la partida de «servicios generales» para cubrir el incremento de la nómina.»]]></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euda bancaria del municipio permaneció en cero, y los proveedores fueron pagados a 60 días como máxim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cide si duermes en tu casa o en la de otr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arga la última cuenta pública disponible de tu municipio (portal de transparencia, ASE estatal, o solicita en cabildo). Identifica los tres estados básicos, localiza el capítulo 5000 y el de obra pública, y calcula: ① ¿Qué porcentaje del presupuesto se ejerció? ② ¿Hay desviaciones superiores a 15% en alguna partida? ③ ¿El dictamen de la ASE está disponible? Si hay observaciones, redacta un punto de acuerdo pidiendo informe de seguimiento trimestral hasta subsan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cifra más fácil de detectar: si el capítulo 5000 (nómina) creció y la obra está paralizada, la respuesta es obvi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pública tiene tres estados básicos (ingresos, egresos, balance); la Ley de Contabilidad Gubernamental fija formato nacion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viación > 15% entre capítulos, desfase financiero-físico en obra, y «Otros» sin clasificar son las tres señales que un regidor puede detectar sin ser contador.]]>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ctamen de la ASE (limpio, con salvedades, negativo) marca la agenda: con salvedades no es impunidad, es mapa de omis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ndición trimestral al cabildo (REGLA ESTATAL) es la cuenta en miniatura: tres preguntas (ejercicio %, nómina, obligaciones vencidas) destapan lo releva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dor no audita: pregunta en cabildo con cifras, solicita desglose por contrato y da seguimiento hasta la subsan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os números hab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leer una cuenta pública como un regidor: no con ojos de contador, sino con las comparaciones que importan (programado vs. ejercido, financiero vs. físico, este año vs. anterior) y las preguntas que ponen cifras en act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estructura de los tres estados, el clasificador por objeto del gasto y la diferencia entre dictamen limpio, con salvedades y negativ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cide si duermes en tu casa o en la de o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1"/>
              </a:rPr>
              <a:t><![CDATA[La cuenta pública municipal: qué dice y cómo se le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cuenta pública leída, el regidor tiene el mapa numérico. Pero falta el otro documento que el municipio produce y el presidente usa como propaganda: ]]></a:t>
            </a:r>
            <a:r>
              <a:rPr lang="en-US" b="1" strike="noStrike" sz="2100" spc="0" u="none" cap="none">
                <a:solidFill>
                  <a:srgbClr val="1B2438">
                    <a:alpha val="100000"/>
                  </a:srgbClr>
                </a:solidFill>
                <a:latin typeface="Calibri"/>
              </a:rPr>
              <a:t><![CDATA[el informe]]></a:t>
            </a:r>
            <a:r>
              <a:rPr lang="en-US" strike="noStrike" sz="2100" spc="0" u="none" cap="none">
                <a:solidFill>
                  <a:srgbClr val="1B2438">
                    <a:alpha val="100000"/>
                  </a:srgbClr>
                </a:solidFill>
                <a:latin typeface="Calibri"/>
              </a:rPr>
              <a:t><![CDATA[ —ese que llega al cabildo cada semestre o al inicio de la sesión solemne, y que dice «todo está bien». La siguiente lección enseña a leer el informe contra la cuenta pública, y a detectar cuándo las palabras no cuadran con las cif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2026-10-24T13:41:11Z</dcterms:created>
  <dcterms:modified xsi:type="dcterms:W3CDTF">2026-10-24T13:41:11Z</dcterms:modified>
  <dc:title>La cuenta pública municipal: qué dice y cómo se lee</dc:title>
  <dc:description>Presentación editable del OA «La cuenta pública municipal: qué dice y cómo se lee». Enlace: https://politica.lumbre.lat/object/rgd-fis-r02-oa01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