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fis-r02-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2-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Regidor levantando la mano en sesión solemne para pedir un dato específico mientras el presidente termina su info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sesión solemne es el momento de mayor presión institucional del año: el presidente frente a todo el cabildo, el público y los medios. Un regidor que pregunta con número en mano cambia la naturaleza del ev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fis-r02-oa0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NRgpMKqFKn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2-oa0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plaudir es fácil; preguntar, es el trabajo» (2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plaudir es fácil; preguntar, es el trabajo» (3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plaudir es fácil; preguntar, es el trabajo» (4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plaudir es fácil; preguntar, es el trabajo» (5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plaudir es fácil; preguntar, es el trabajo» (6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plaudir es fácil; preguntar, es el trabajo» (7 de 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plaudir es fácil; preguntar, es el trabajo» (8 de 8).]]></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olicitar por escrito el listado de las 45 obras con ubicación, monto por obra, contratista, fecha de acta de recepción y link al padrón de beneficiarios; señalar que la cuenta pública registra 98 millones devengados en hidráulica y preguntar por la diferencia de 22 sin generar ju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dos es la pregunta fiscalizadora modelo: **no acusa, pide datos**. Compara dos fuentes institucionales (informe vs. cuenta pública) y señala la brecha de 22 millones sin calificar la conducta. El listado con actas de recepción convierte «45 obras» en 45 verificables, y el link al padrón invoca la obligación legal (LGTAIP). La opción uno (acusar de fraude) es impropia en sesión y puede ser difamación si no hay sentencia. La tres (pedir 60 obras) es negociación, no fiscalización: el regidor no fija metas, vigila cumplimiento. La cuatro (aplaudir) es la abdicación del cargo: el regidor no está para reconocer; está para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ide la lista de 45 obras y la brecha de 22 millones. Sin adjetivos, con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2-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informe dice «obra X concluida» con monto y beneficiarios → El regidor pide el contrato, el estimado y las valorizaciones (documentos de contratación) → El regidor solicita el acta de recepción con comité vecino y lista de verificación → El regidor visita la obra o pide evidencia fotográfica fechada para confirmar funcio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 la afirmación del informe a la verificación física: cuatro pasos document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2-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rdenar la secuencia»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a LGTAIP —NORMA NACIONAL— en su art. 70 (obligaciones de transparencia de sujetos obligados) incluye, entre otras, la obligación de publicar los informes de resultados del ejercicio presupuestal y las metas programadas versus alcanzadas (fr. VIII). Además, fr. XXVIII exige publicación de padrones de beneficiarios de programas sociales. Y el principio de **máxima publicidad** (art. 6 CPEUM) convierte el informe —que es un documento público producido con recursos públicos— en información accesible por default. Si el municipio entrega un PDF en sesión solemne y no lo publica en el portal de transparencia, incumple la obligación de transparencia proac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Informe = documento público. LGTAIP art. 70: obligación de publicar. Sesión solemne no sustituye transpa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2-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 atendieron las necesidades más apremiantes de la comunidad mediante un trabajo arduo de coordinación interinstitucional que fortaleció el tejido social y mejoró la calidad de vida de los habit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egundo párrafo es la quintaesencia de la gestoría sin sustancia: «necesidades apremiantes», «trabajo arduo», «coordinación interinstitucional», «tejido social», «calidad de vida» —cero datos, cero verificabilidad, cero pregunta posible—. ¿Cuántas necesidades se atendieron? ¿Qué coordinación? ¿Con qué resultado? No lo dice y no se puede auditar. Los otros tres párrafos son modelos: cifras, fuentes, procedimientos y cumplimiento de obligaciones legales. El regidor puede pedir sustituir ese párrafo genérico por indicadores concretos con un punto de acuerdo sobre formato del informe an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abajo arduo» = cero información. El regidor pregunta: «¿cuánto, con qué, para qui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2-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Consigue el informe del presidente de tu municipio del último año (portal de transparencia, sesión solemne, o solicitándolo como regidor). Identifica tres afirmaciones de obra o programa social y cruza cada una con la cuenta pública: ¿el monto del informe coincide con el devengado? ¿Las obras «concluidas» tienen acta? ¿El padrón de beneficiarios está publicado? Redacta las tres preguntas que harías en la sesión solemne, con los números exactos y la discrepancia seña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fis-r02-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flexió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plaudir es fácil; preguntar, es el trabajo»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de la retórica a l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fis-r02-oa0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5536" r:id="rId1"/>
    <p:sldLayoutId id="2481865537" r:id="rId2"/>
    <p:sldLayoutId id="2481865538" r:id="rId3"/>
    <p:sldLayoutId id="248186553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55a76ea288df2435dfc90c938507d7b9d8cc564f03789ad1.jpg"/>
  <Relationship Id="rId3" Type="http://schemas.openxmlformats.org/officeDocument/2006/relationships/hyperlink" Target="https://politica.lumbre.lat/object/rgd-fis-r02-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politica.lumbre.lat/object/rgd-fis-r02-oa02" TargetMode="External"/>
  <Relationship Id="rId4" Type="http://schemas.openxmlformats.org/officeDocument/2006/relationships/hyperlink" Target="https://politica.lumbre.lat/object/rgd-fis-r02-oa02"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NRgpMKqFKn03.jpg"/>
  <Relationship Id="rId3" Type="http://schemas.openxmlformats.org/officeDocument/2006/relationships/hyperlink" Target="https://politica.lumbre.lat/object/rgd-fis-r02-oa02" TargetMode="External"/>
  <Relationship Id="rId4" Type="http://schemas.openxmlformats.org/officeDocument/2006/relationships/hyperlink" Target="https://www.youtube.com/watch?v=NRgpMKqFKn0" TargetMode="External"/>
  <Relationship Id="rId5" Type="http://schemas.openxmlformats.org/officeDocument/2006/relationships/hyperlink" Target="https://www.youtube.com/watch?v=NRgpMKqFKn0" TargetMode="External"/>
  <Relationship Id="rId6"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2"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2"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2-oa0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form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sid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tr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tór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úmer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rgd-fis-r02-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2"/>
              </a:rPr>
              <a:t><![CDATA[El informe del presidente: entre la retórica y l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el informe «de gestoría» (propaganda) del informe «de resultados» (rendición con indicadores), aprender a cotejar afirmaciones del informe contra la cuenta pública y el avance físico, y formular preguntas en sesión solemne que conviertan el discurso en obligación documenta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2"/>
              </a:rPr>
              <a:t><![CDATA[El informe del presidente: entre la retórica y l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año el presidente municipal rinde un informe que es un género literario: verbos en pasado que describen proyectos en futuro, «atenciones» sin cifra y «beneficiarios» sin padrón. El regidor que aplaude en sesión solemne pierde su función. Esta lección enseña a leer el informe contra la cuenta pública, detectar las cinco frases que delatan que no hubo ejercicio, y preguntar con dato en vez de aplaudir con adjetiv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2"/>
              </a:rPr>
              <a:t><![CDATA[El informe del presidente: entre la retórica y l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nforme municipal · sesión solemne · rendición de cuentas · regidor · indicador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audir es fácil; preguntar, es el trabajo]]></a:t>
            </a:r>
          </a:p>
        </p:txBody>
      </p:sp>
      <p:pic>
        <p:nvPicPr>
          <p:cNvPr id="3" name="" descr="Regidor levantando la mano en sesión solemne para pedir un dato específico mientras el presidente termina su informe">
            <a:hlinkClick r:id="rId3" tooltip="Regidor levantando la mano en sesión solemne para pedir un dato específico mientras el presidente termina su informe"/>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sesión solemne es el momento de mayor presión institucional del año: el presidente frente a todo el cabildo, el público y los medios. Un regidor que pregunta con número en mano cambia la naturaleza del even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rgd-fis-r02-oa02"/>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029200"/>
          <a:chOff x="514350" y="247650"/>
          <a:chExt cx="8629650" cy="502920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audir es fácil; preguntar, es el trabaj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rgd-fis-r02-oa02"/>
              </a:rPr>
              <a:t><![CDATA[El informe del presidente: entre la retórica y l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7]]></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Rendición de cuentas e informes de gobierno]]></a:t>
            </a:r>
          </a:p>
        </p:txBody>
      </p:sp>
      <p:sp>
        <p:nvSpPr>
          <p:cNvPr id="10" name=""/>
          <p:cNvSpPr txBox="1"/>
          <p:nvPr/>
        </p:nvSpPr>
        <p:spPr>
          <a:xfrm>
            <a:off x="4362450" y="2362200"/>
            <a:ext cx="42672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de apoyo en YouTube (tercero). Aborda los estándares internacionales de rendición de cuentas y por qué los informes deben ser de resultados, no de actividades. Lumbre no aloja ni controla el contenido enlazado.]]></a:t>
            </a:r>
          </a:p>
        </p:txBody>
      </p:sp>
      <p:sp>
        <p:nvSpPr>
          <p:cNvPr id="11" name=""/>
          <p:cNvSpPr txBox="1"/>
          <p:nvPr/>
        </p:nvSpPr>
        <p:spPr>
          <a:xfrm>
            <a:off x="4362450" y="47339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audir es fácil; preguntar, es el trabajo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2"/>
              </a:rPr>
              <a:t><![CDATA[El informe del presidente: entre la retórica y l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itu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V]]></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PEU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em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i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u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n\n]]></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rases-opac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orm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stancia:]]></a:t>
            </a:r>
            <a:r>
              <a:rPr lang="en-US" strike="noStrike" sz="2100" spc="0" u="none" cap="none">
                <a:solidFill>
                  <a:srgbClr val="1B2438">
                    <a:alpha val="100000"/>
                  </a:srgbClr>
                </a:solidFill>
                <a:latin typeface="Calibri"/>
              </a:rPr>
              <a:t><![CDATA[\n\n]]></a:t>
            </a:r>
            <a:r>
              <a:rPr lang="en-US" b="1" strike="noStrike" sz="2100" spc="0" u="none" cap="none">
                <a:solidFill>
                  <a:srgbClr val="1B2438">
                    <a:alpha val="100000"/>
                  </a:srgbClr>
                </a:solidFill>
                <a:latin typeface="Calibri"/>
              </a:rPr>
              <a:t><![CDATA[①]]></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endier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X]]></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icitu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d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tisfact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audir es fácil; preguntar, es el trabajo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2"/>
              </a:rPr>
              <a:t><![CDATA[El informe del presidente: entre la retórica y l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pareció.\n\n]]></a:t>
            </a:r>
            <a:r>
              <a:rPr lang="en-US" b="1" strike="noStrike" sz="2100" spc="0" u="none" cap="none">
                <a:solidFill>
                  <a:srgbClr val="1B2438">
                    <a:alpha val="100000"/>
                  </a:srgbClr>
                </a:solidFill>
                <a:latin typeface="Calibri"/>
              </a:rPr>
              <a:t><![CDATA[②]]></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enefició]]></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X]]></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s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dr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i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dr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TAI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XXVII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ble.\n\n]]></a:t>
            </a:r>
            <a:r>
              <a:rPr lang="en-US" b="1" strike="noStrike" sz="2100" spc="0" u="none" cap="none">
                <a:solidFill>
                  <a:srgbClr val="1B2438">
                    <a:alpha val="100000"/>
                  </a:srgbClr>
                </a:solidFill>
                <a:latin typeface="Calibri"/>
              </a:rPr>
              <a:t><![CDATA[③]]></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virtier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XXX]]></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ll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en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0%.\n\n]]></a:t>
            </a:r>
            <a:r>
              <a:rPr lang="en-US" b="1" strike="noStrike" sz="2100" spc="0" u="none" cap="none">
                <a:solidFill>
                  <a:srgbClr val="1B2438">
                    <a:alpha val="100000"/>
                  </a:srgbClr>
                </a:solidFill>
                <a:latin typeface="Calibri"/>
              </a:rPr>
              <a:t><![CDATA[④]]></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grar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mporta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uer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obier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ederal/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ique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end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audir es fácil; preguntar, es el trabajo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2"/>
              </a:rPr>
              <a:t><![CDATA[El informe del presidente: entre la retórica y l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pi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mbrete.\n\n]]></a:t>
            </a:r>
            <a:r>
              <a:rPr lang="en-US" b="1" strike="noStrike" sz="2100" spc="0" u="none" cap="none">
                <a:solidFill>
                  <a:srgbClr val="1B2438">
                    <a:alpha val="100000"/>
                  </a:srgbClr>
                </a:solidFill>
                <a:latin typeface="Calibri"/>
              </a:rPr>
              <a:t><![CDATA[⑤]]></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rtalecier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pacidad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stitucio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ci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alu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dí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n\n]]></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tej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orm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①]]></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en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f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f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i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lu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ís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③]]></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audir es fácil; preguntar, es el trabajo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2"/>
              </a:rPr>
              <a:t><![CDATA[El informe del presidente: entre la retórica y l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7]]></a:t>
            </a:r>
          </a:p>
        </p:txBody>
      </p:sp>
      <p:sp>
        <p:nvSpPr>
          <p:cNvPr id="7" name="" descr=""/>
          <p:cNvSpPr/>
          <p:nvPr/>
        </p:nvSpPr>
        <p:spPr>
          <a:xfrm>
            <a:off x="514350" y="1876425"/>
            <a:ext cx="8115300" cy="24384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876425"/>
            <a:ext cx="38100" cy="24384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ción?).]]></a:t>
            </a:r>
          </a:p>
        </p:txBody>
      </p:sp>
      <p:sp>
        <p:nvSpPr>
          <p:cNvPr id="10" name=""/>
          <p:cNvSpPr txBox="1"/>
          <p:nvPr/>
        </p:nvSpPr>
        <p:spPr>
          <a:xfrm>
            <a:off x="685800" y="19526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ion de tres preguntas para sesión solemne]]></a:t>
            </a:r>
          </a:p>
        </p:txBody>
      </p:sp>
      <p:sp>
        <p:nvSpPr>
          <p:cNvPr id="11" name=""/>
          <p:cNvSpPr txBox="1"/>
          <p:nvPr/>
        </p:nvSpPr>
        <p:spPr>
          <a:xfrm>
            <a:off x="685800" y="2352675"/>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ri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sul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g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curs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egun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úmer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ano]]></a:t>
            </a:r>
            <a:r>
              <a:rPr lang="en-US" strike="noStrike" sz="2000" spc="0" u="none" cap="none">
                <a:solidFill>
                  <a:srgbClr val="1B2438">
                    <a:alpha val="100000"/>
                  </a:srgbClr>
                </a:solidFill>
                <a:latin typeface="Calibri"/>
              </a:rPr>
              <a:t><![CDATA[.\n①]]></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ñ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id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form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virtier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85]]></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ll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úbl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s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veng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62.]]></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ó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fer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ta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ga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f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ú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jercieron?»\n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ste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ncion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12]]></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eneficiar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gra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oy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t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audir es fácil; preguntar, es el trabajo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2"/>
              </a:rPr>
              <a:t><![CDATA[El informe del presidente: entre la retórica y l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7]]></a:t>
            </a:r>
          </a:p>
        </p:txBody>
      </p:sp>
      <p:sp>
        <p:nvSpPr>
          <p:cNvPr id="7" name="" descr=""/>
          <p:cNvSpPr/>
          <p:nvPr/>
        </p:nvSpPr>
        <p:spPr>
          <a:xfrm>
            <a:off x="514350" y="1219200"/>
            <a:ext cx="8115300" cy="22764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anspar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bl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dr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i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orm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t.]]></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70]]></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XXVII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GTAIP?»\n③]]></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uer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obier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t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ncio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tique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lend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rob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bil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rm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n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ilateral?»\n\n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cumen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id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es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s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gu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p>
        </p:txBody>
      </p:sp>
      <p:sp>
        <p:nvSpPr>
          <p:cNvPr id="10" name=""/>
          <p:cNvSpPr txBox="1"/>
          <p:nvPr/>
        </p:nvSpPr>
        <p:spPr>
          <a:xfrm>
            <a:off x="685800" y="310515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cordatori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audir es fácil; preguntar, es el trabajo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2"/>
              </a:rPr>
              <a:t><![CDATA[El informe del presidente: entre la retórica y l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eleb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medi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a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8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n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mina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g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nque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m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res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it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nia.\n\n]]></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orm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ul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s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u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d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on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logué,]]></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audir es fácil; preguntar, es el trabajo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2"/>
              </a:rPr>
              <a:t><![CDATA[El informe del presidente: entre la retórica y l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ordin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X]]></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i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u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n\n]]></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dac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orm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id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tru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ltu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①]]></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o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audir es fácil; preguntar, es el trabajo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2"/>
              </a:rPr>
              <a:t><![CDATA[El informe del presidente: entre la retórica y l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dica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er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um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a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ís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nci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t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l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ip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GI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dit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DF]]></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n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áb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cip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③]]></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em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p>
        </p:txBody>
      </p:sp>
      <p:sp>
        <p:nvSpPr>
          <p:cNvPr id="8"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2"/>
              </a:rPr>
              <a:t><![CDATA[El informe del presidente: entre la retórica y l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plaudir es fácil; preguntar, es el trabaj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informe anual dice: «Se concluyeron 45 obras de infraestructura hidráulica con una inversión de 120 millones de pesos». El regidor quiere preguntar, pero no quiere sonar obstructivo. La intervención más efectiva es:]]></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clarar que el informe es mentira y acusar de fraude en sesión pública: los números no cuadr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2"/>
              </a:rPr>
              <a:t><![CDATA[El informe del presidente: entre la retórica y l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7]]></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olicitar por escrito el listado de las 45 obras con ubicación, monto por obra, contratista, fecha de acta de recepción y link al padrón de beneficiarios; señalar que la cuenta pública registra 98 millones devengados en hidráulica y preguntar por la diferencia de 22 sin generar juicio]]></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riticar que 45 obras son pocas para el tamaño del municipio y exigir 60 para el próximo año]]></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plaudir el esfuerzo: 45 obras son suficientes y el presidente merece reconocimiento por su trabaj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2"/>
              </a:rPr>
              <a:t><![CDATA[El informe del presidente: entre la retórica y l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plaudir es fácil; preguntar, es el trabaj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flujo de verificación de una obra «concluida» según el informe:]]></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regidor pide el contrato, el estimado y las valorizaciones (documentos de contratación)]]></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regidor solicita el acta de recepción con comité vecino y lista de verificación]]></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regidor visita la obra o pide evidencia fotográfica fechada para confirmar funcionamien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2"/>
              </a:rPr>
              <a:t><![CDATA[El informe del presidente: entre la retórica y l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informe dice «obra X concluida» con monto y beneficiario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2"/>
              </a:rPr>
              <a:t><![CDATA[El informe del presidente: entre la retórica y l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plaudir es fácil; preguntar, es el trabaj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informe de resultados del presidente municipal es un documento de carácter interno que no está sujeto a obligación de transparencia ni a publicación en portales de informació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2"/>
              </a:rPr>
              <a:t><![CDATA[El informe del presidente: entre la retórica y l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plaudir es fácil; preguntar, es el trabaj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xtracto del informe municipal de «Los Robles» tiene cuatro párrafos. Uno es puro lenguaje de gestoría sin dato verificable. Encuéntralo:]]></a:t>
            </a:r>
          </a:p>
        </p:txBody>
      </p:sp>
      <p:sp>
        <p:nvSpPr>
          <p:cNvPr id="9" name=""/>
          <p:cNvSpPr txBox="1"/>
          <p:nvPr/>
        </p:nvSpPr>
        <p:spPr>
          <a:xfrm>
            <a:off x="628650" y="26479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ejercieron 38.5 millones del FISM-2024 en pavimentación: 4 contratos con licitación pública, 12 con invitación a tres, y 2 con adjudicación directa, todos con acta de recepción firmad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2"/>
              </a:rPr>
              <a:t><![CDATA[El informe del presidente: entre la retórica y l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7]]></a:t>
            </a:r>
          </a:p>
        </p:txBody>
      </p:sp>
      <p:sp>
        <p:nvSpPr>
          <p:cNvPr id="7" name=""/>
          <p:cNvSpPr txBox="1"/>
          <p:nvPr/>
        </p:nvSpPr>
        <p:spPr>
          <a:xfrm>
            <a:off x="628650" y="1219200"/>
            <a:ext cx="80010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atendieron las necesidades más apremiantes de la comunidad mediante un trabajo arduo de coordinación interinstitucional que fortaleció el tejido social y mejoró la calidad de vida de los habitantes.»]]></a:t>
            </a:r>
          </a:p>
        </p:txBody>
      </p:sp>
      <p:sp>
        <p:nvSpPr>
          <p:cNvPr id="8" name=""/>
          <p:cNvSpPr txBox="1"/>
          <p:nvPr/>
        </p:nvSpPr>
        <p:spPr>
          <a:xfrm>
            <a:off x="628650" y="252412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adrón de beneficiarios del programa de becas municipales (6,200 alumnos) fue publicado en el portal de transparencia el 15 de enero, conforme a la LGTAIP art. 70 fr. XXVIII.»]]></a:t>
            </a:r>
          </a:p>
        </p:txBody>
      </p:sp>
      <p:sp>
        <p:nvSpPr>
          <p:cNvPr id="9" name=""/>
          <p:cNvSpPr txBox="1"/>
          <p:nvPr/>
        </p:nvSpPr>
        <p:spPr>
          <a:xfrm>
            <a:off x="628650" y="351472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recaudación de predial alcanzó 94.3% de la meta catastral, 11 puntos porcentuales más que el año anterior, con un incremento en la cartera vencida de 30% por notific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2"/>
              </a:rPr>
              <a:t><![CDATA[El informe del presidente: entre la retórica y l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plaudir es fácil; preguntar, es el trabajo]]></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sigue el informe del presidente de tu municipio del último año (portal de transparencia, sesión solemne, o solicitándolo como regidor). Identifica tres afirmaciones de obra o programa social y cruza cada una con la cuenta pública: ¿el monto del informe coincide con el devengado? ¿Las obras «concluidas» tienen acta? ¿El padrón de beneficiarios está publicado? Redacta las tres preguntas que harías en la sesión solemne, con los números exactos y la discrepancia señalad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2"/>
              </a:rPr>
              <a:t><![CDATA[El informe del presidente: entre la retórica y l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brecha entre «invertimos» (informe) y «devengamos» (cuenta pública) es tu mejor pregunta.]]></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audir es fácil; preguntar, es el trabaj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2"/>
              </a:rPr>
              <a:t><![CDATA[El informe del presidente: entre la retórica y l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forme municipal es obligatorio (115 CPEUM) pero su calidad no lo es: el regidor puede proponer acuerdo que fije indicadores verificable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nco frases-opacidad («se atendieron», «se benefició», «se invirtió», «importantes acuerdos», «fortalecieron capacidades») se combaten con cotejo contra cuenta pública.]]></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preguntas con dato en sesión solemne valen más que un discurso de denuncia: quedan en acta y obligan respuest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audir es fácil; preguntar, es el trabaj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2"/>
              </a:rPr>
              <a:t><![CDATA[El informe del presidente: entre la retórica y l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forme es documento público sujeto a LGTAIP: si no se publica en transparencia, es incumplimiento adicional.]]></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formato digital editable 10 días antes de la sesión convierte la sesión solemne en examen documentado, no en ceremon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de la retórica a la pregu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2"/>
              </a:rPr>
              <a:t><![CDATA[El informe del presidente: entre la retórica y l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Tienes el guion: cinco frases-opacidad, tres fuentes de cotejo, tres preguntas modelo. La siguiente ruta sube al plano institucional: la ASE y el congreso local.]]></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s cinco frases y el cotejo informe vs. cuenta. La clave es identificar qué tipo de dato NO está verificable y formular la pregunta que lo vuelva verificab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audir es fácil; preguntar, es el trabaj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2-oa02"/>
              </a:rPr>
              <a:t><![CDATA[El informe del presidente: entre la retórica y l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dor que pregunta en sesión solemne con cifras construye algo más que una pregunta: construye una obligación —la de contestar—, un precedente —la de que las preguntas van a seguir viniendo—, y un registro —la de que el acta queda para la ASE, para el congreso y para la ciudadanía que quiera leerlo. La siguiente lección lleva esa lógica al órgano externo: cuando el cabildo no alcanza, entra ]]></a:t>
            </a:r>
            <a:r>
              <a:rPr lang="en-US" b="1" strike="noStrike" sz="2100" spc="0" u="none" cap="none">
                <a:solidFill>
                  <a:srgbClr val="1B2438">
                    <a:alpha val="100000"/>
                  </a:srgbClr>
                </a:solidFill>
                <a:latin typeface="Calibri"/>
              </a:rPr>
              <a:t><![CDATA[la auditoría estatal y el congreso local]]></a:t>
            </a:r>
            <a:r>
              <a:rPr lang="en-US" strike="noStrike" sz="2100" spc="0" u="none" cap="none">
                <a:solidFill>
                  <a:srgbClr val="1B2438">
                    <a:alpha val="100000"/>
                  </a:srgbClr>
                </a:solidFill>
                <a:latin typeface="Calibri"/>
              </a:rPr>
              <a:t><![CDA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2026-10-24T13:41:03Z</dcterms:created>
  <dcterms:modified xsi:type="dcterms:W3CDTF">2026-10-24T13:41:03Z</dcterms:modified>
  <dc:title>El informe del presidente: entre la retórica y los números</dc:title>
  <dc:description>Presentación editable del OA «El informe del presidente: entre la retórica y los números». Enlace: https://politica.lumbre.lat/object/rgd-fis-r02-oa02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