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rgd-fis-r03-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rgd-fis-r03-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cover.p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Equipo de auditores de la ASE revisando expedientes municipales con documentos financieros desplegados sobre 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ASE no sustituye al cabildo: lo respalda. Un regidor que sabe cómo funciona la auditoría externa puede canalizar lo que adentro no avanza sin romper la cadena instituc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rgd-fis-r03-oa01]]></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deo externo de YouTube: https://www.youtube.com/watch?v=CUzm6vihPVc]]></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descargó ni se incrustó el video. La tarjeta enlaza a la reproducción pública; requiere conexión a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rgd-fis-r03-oa01]]></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ndo el cabildo no alcanza, entra el órgano externo» (2 de 9).]]></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ndo el cabildo no alcanza, entra el órgano externo» (3 de 9).]]></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ndo el cabildo no alcanza, entra el órgano externo» (4 de 9).]]></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ndo el cabildo no alcanza, entra el órgano externo» (5 de 9).]]></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ndo el cabildo no alcanza, entra el órgano externo» (6 de 9).]]></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ndo el cabildo no alcanza, entra el órgano externo» (7 de 9).]]></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ndo el cabildo no alcanza, entra el órgano externo» (8 de 9).]]></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ndo el cabildo no alcanza, entra el órgano externo» (9 de 9).]]></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Presentar denuncia documentada ante la contraloría o la ASE con el número de contrato, fotos fechadas, y copia del acta de recepción —señalando la falta de conexión a la red como evidencia de recepcion irregular—, y solicitar en cabildo que se incluya esa obra en el alcance de la auditoría en cur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opción dos combina tres vías: denuncia con evidencia mínima (número, fotos, acta —lo que la ASE necesita para tramitar—), y acción en cabildo para que la observación sea parte del proceso de fiscalización formal. La publicación en redes (opción uno) puede ser útil políticamente, pero **sin denuncia formal no hay procedimiento**: se viraliza el problema y se enfría sin consecuencia. Llamar al contratista (tres) es obstrucción de la fiscalización si hay irregularidad. Esperar (cuatro) es abdicación del rol de vigilancia: el regidor que tiene información y no la canaliza, puede ser imputado por om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enuncia con evidencia + solicitud en cabildo + seguimiento a auditoría: tres pasos con un solo docu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rgd-fis-r03-oa01]]></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ontraloría municipal → Auditoría interna e investigación de responsabilidades dentro del municipio (art. 115 fr. II)]]></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SE estatal → Auditoría externa de la cuenta pública municipal, con informe individual y observaciones (art. 116 fr. IV)]]></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greso local → Dictamina y aprueba/rechaza la cuenta pública con base en informe de la ASE; puede citar a compare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ribunal de justicia administrativa (TEJAT o equivalente) → Resuelve controversias de responsabilidad grave (sanciones, inhabilitaciones) en segunda insta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uatro niveles: interno (contraloría), externo (ASE), político (congreso), jurisdiccional (tribu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rgd-fis-r03-oa01]]></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Relacionar» (2 de 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La ASE es un órgano **técnico de auditoría**: detecta, señala, cuantifica y puede promover una investigación de responsabilidad (art. 41 LGRA). Pero **no impone sanciones**: esa facultad corresponde a la autoridad investigadora y sustanciadora —contraloría interna o tribunal estatal de justicia administrativa, según REGLA ESTATAL—. Lo que la ASE sí puede hacer: ① Publicar observaciones en su informe individual (la sentencia mediática del dato contable); ② Promover responsabilidad ante la autoridad que sanciona (turnar expediente con presunta falta); ③ Denunciar ante la fiscalía si la conducta es delito. El procedimiento de sanción vive en otro lado: la ASE detecta, la contraloría investiga, el tribunal (o la propia contraloría en faltas no graves) sanciona, y el congreso aprueba o rechaza la cu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SE detecta y promueve, no sanciona. La sanción vive en contraloría o tribu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rgd-fis-r03-oa01]]></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Se adjuntan tres contratos que no aparecen en el programa anual de obra aprobado por el cabildo, con folios, fechas y montos de 1.8 millones agregados fuera de progra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tercera línea pide una sanción a un órgano que no tiene facultad sancionadora (la ASE audita y promueve, no inhabilita) y usa lenguaje subjetivo («el regidor considera que hay pruebas»): **presume sentencia sin procedimiento**. Una solicitud a la ASE debe pedir que **audite e investigue**, no que castigue: castigar no le corresponde y hace que la petición parezca política, no técnica. Las otras tres líneas son modelo: primera = fundamento con base en observación anterior; segunda = evidencia concreta con número, fecha y monto; cuarta = disposición a ampliar con prueba. El formato correcto sería: «solicito se incluya en el alcance de auditoría los contratos X, Y, Z por no aparecer en programación; en su caso, la ASE promueva lo que corresponda conforme a la LG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SE no sanciona. La solicitud debe pedir auditoría, no inhabili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rgd-fis-r03-oa01]]></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Detective de errores»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Busca en el portal de la ASE de tu estado el informe individual más reciente sobre tu municipio. Identifica: ① ¿Cuántas observaciones se hicieron? ② ¿Hay monto de probable daño patrimonial? ③ ¿Se promovió alguna responsabilidad? Si las observaciones existen pero el cabildo local nunca discutió el informe, redacta un punto de acuerdo solicitando la presentación del informe individual de la ASE en sesión, con el estatus de subsanación de cada observación. Adjunta liga o número de exped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rgd-fis-r03-oa01]]></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flexión»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ndo el cabildo no alcanza, entra el órgano externo» (2 de 2).]]></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ckpoint: la escalera de fiscaliz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rgd-fis-r03-oa01]]></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65608" r:id="rId1"/>
    <p:sldLayoutId id="2481865609" r:id="rId2"/>
    <p:sldLayoutId id="2481865610" r:id="rId3"/>
    <p:sldLayoutId id="2481865611"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a7e65c74c0c29be25a48210d33a8d0cdf34fabc6601bc7441.jpg"/>
  <Relationship Id="rId3" Type="http://schemas.openxmlformats.org/officeDocument/2006/relationships/hyperlink" Target="https://politica.lumbre.lat/object/rgd-fis-r03-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3-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3-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3-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cover2.png"/>
  <Relationship Id="rId3" Type="http://schemas.openxmlformats.org/officeDocument/2006/relationships/hyperlink" Target="https://politica.lumbre.lat/object/rgd-fis-r03-oa01" TargetMode="External"/>
  <Relationship Id="rId4" Type="http://schemas.openxmlformats.org/officeDocument/2006/relationships/hyperlink" Target="https://politica.lumbre.lat/object/rgd-fis-r03-oa01" TargetMode="External"/>
  <Relationship Id="rId5"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yt-CUzm6vihPVc3.jpg"/>
  <Relationship Id="rId3" Type="http://schemas.openxmlformats.org/officeDocument/2006/relationships/hyperlink" Target="https://politica.lumbre.lat/object/rgd-fis-r03-oa01" TargetMode="External"/>
  <Relationship Id="rId4" Type="http://schemas.openxmlformats.org/officeDocument/2006/relationships/hyperlink" Target="https://www.youtube.com/watch?v=CUzm6vihPVc" TargetMode="External"/>
  <Relationship Id="rId5" Type="http://schemas.openxmlformats.org/officeDocument/2006/relationships/hyperlink" Target="https://www.youtube.com/watch?v=CUzm6vihPVc" TargetMode="External"/>
  <Relationship Id="rId6"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3-oa01"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3-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3-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3-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3-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3-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3-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3-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3-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3-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3-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3-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3-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3-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3-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3-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3-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3-oa01"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3-oa01" TargetMode="Externa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3-oa01"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3-oa01"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3-oa01"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Órgan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fiscalizac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uperior:]]></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uditorí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stata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ngres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rgd-fis-r03-oa01"/>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3-oa01"/>
              </a:rPr>
              <a:t><![CDATA[Órganos de fiscalización superior: la auditoría estatal y el congr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2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ender el sistema de fiscalización superior —quién audita al municipio desde fuera, qué facultades tiene la ASE estatal, cómo interviene el congreso local, y cómo el regidor puede usar la auditoría externa como palanca de acción interna— y trazar la ruta de una denuncia ciudadana hasta el procedimiento de responsabilida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3-oa01"/>
              </a:rPr>
              <a:t><![CDATA[Órganos de fiscalización superior: la auditoría estatal y el congr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2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el cabildo está capturado y la contraloría es decorativa, queda la vía externa: la ASE revisa los números, el congreso dictamina, y la denuncia ciudadana puede detonar el procedimiento que adentro no avanzó. Esta lección explica la estructura de fiscalización superior en México, cómo funciona una auditoría a nivel municipal, qué significa una «promoción de responsabilidad», y cómo el regidor se coordina con la ASE y el congreso sin invadir ni someterse.]]></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Eduardo Becerra Mo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3-oa01"/>
              </a:rPr>
              <a:t><![CDATA[Órganos de fiscalización superior: la auditoría estatal y el congr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28]]></a:t>
            </a:r>
          </a:p>
        </p:txBody>
      </p:sp>
      <p:sp>
        <p:nvSpPr>
          <p:cNvPr id="7" name=""/>
          <p:cNvSpPr txBox="1"/>
          <p:nvPr/>
        </p:nvSpPr>
        <p:spPr>
          <a:xfrm>
            <a:off x="514350" y="121920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ASE · auditoría superior · congreso local · fiscalización · denunci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el cabildo no alcanza, entra el órgano externo]]></a:t>
            </a:r>
          </a:p>
        </p:txBody>
      </p:sp>
      <p:pic>
        <p:nvPicPr>
          <p:cNvPr id="3" name="" descr="Equipo de auditores de la ASE revisando expedientes municipales con documentos financieros desplegados sobre mesa">
            <a:hlinkClick r:id="rId3" tooltip="Equipo de auditores de la ASE revisando expedientes municipales con documentos financieros desplegados sobre mesa"/>
          </p:cNvPr>
          <p:cNvPicPr>
            <a:picLocks noChangeAspect="1"/>
          </p:cNvPicPr>
          <p:nvPr>
            <p:ph type="pic" idx="1"/>
          </p:nvPr>
        </p:nvPicPr>
        <p:blipFill>
          <a:blip r:embed="rId2"/>
          <a:stretch>
            <a:fillRect/>
          </a:stretch>
        </p:blipFill>
        <p:spPr>
          <a:xfrm>
            <a:off x="3438525" y="1257300"/>
            <a:ext cx="2266950" cy="2266950"/>
          </a:xfrm>
          <a:prstGeom prst="rect">
            <a:avLst/>
          </a:prstGeom>
          <a:noFill/>
        </p:spPr>
      </p:pic>
      <p:sp>
        <p:nvSpPr>
          <p:cNvPr id="4" name="Placeholder for body"/>
          <p:cNvSpPr/>
          <p:nvPr>
            <p:ph type="body" idx="2"/>
          </p:nvPr>
        </p:nvSpPr>
        <p:spPr>
          <a:xfrm>
            <a:off x="514350" y="3524250"/>
            <a:ext cx="8115300" cy="8572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ASE no sustituye al cabildo: lo respalda. Un regidor que sabe cómo funciona la auditoría externa puede canalizar lo que adentro no avanza sin romper la cadena institucional.]]></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olitica.lumbre.lat/object/rgd-fis-r03-oa01"/>
              </a:rPr>
              <a:t><![CDATA[Ver imagen original en el O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5438775"/>
          <a:chOff x="514350" y="247650"/>
          <a:chExt cx="8629650" cy="54387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el cabildo no alcanza, entra el órgano extern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rgd-fis-r03-oa01"/>
              </a:rPr>
              <a:t><![CDATA[Órganos de fiscalización superior: la auditoría estatal y el congr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28]]></a:t>
            </a:r>
          </a:p>
        </p:txBody>
      </p:sp>
      <p:sp>
        <p:nvSpPr>
          <p:cNvPr id="7" name="" descr=""/>
          <p:cNvSpPr/>
          <p:nvPr/>
        </p:nvSpPr>
        <p:spPr>
          <a:xfrm>
            <a:off x="514350" y="1333500"/>
            <a:ext cx="3619500" cy="257175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8" name="" descr="Miniatura del recurso"/>
          <p:cNvPicPr>
            <a:picLocks noChangeAspect="1"/>
          </p:cNvPicPr>
          <p:nvPr/>
        </p:nvPicPr>
        <p:blipFill>
          <a:blip r:embed="rId2"/>
          <a:stretch>
            <a:fillRect/>
          </a:stretch>
        </p:blipFill>
        <p:spPr>
          <a:xfrm>
            <a:off x="733425" y="1428750"/>
            <a:ext cx="3171825" cy="2381250"/>
          </a:xfrm>
          <a:prstGeom prst="rect">
            <a:avLst/>
          </a:prstGeom>
          <a:noFill/>
        </p:spPr>
      </p:pic>
      <p:sp>
        <p:nvSpPr>
          <p:cNvPr id="9" name=""/>
          <p:cNvSpPr txBox="1"/>
          <p:nvPr/>
        </p:nvSpPr>
        <p:spPr>
          <a:xfrm>
            <a:off x="4362450" y="1352550"/>
            <a:ext cx="4267200" cy="12858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La Auditoría Superior del Estado y la fiscalización de recursos públicos]]></a:t>
            </a:r>
          </a:p>
        </p:txBody>
      </p:sp>
      <p:sp>
        <p:nvSpPr>
          <p:cNvPr id="10" name=""/>
          <p:cNvSpPr txBox="1"/>
          <p:nvPr/>
        </p:nvSpPr>
        <p:spPr>
          <a:xfrm>
            <a:off x="4362450" y="2771775"/>
            <a:ext cx="4267200" cy="2257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Video de apoyo en YouTube (tercero). Explica el marco constitucional de la fiscalización superior y las facultades de los órganos de auditoría estatales en México. Lumbre no aloja ni controla el contenido enlazado.]]></a:t>
            </a:r>
          </a:p>
        </p:txBody>
      </p:sp>
      <p:sp>
        <p:nvSpPr>
          <p:cNvPr id="11" name=""/>
          <p:cNvSpPr txBox="1"/>
          <p:nvPr/>
        </p:nvSpPr>
        <p:spPr>
          <a:xfrm>
            <a:off x="4362450" y="5143500"/>
            <a:ext cx="42672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Requiere conexión a internet.]]></a:t>
            </a:r>
          </a:p>
        </p:txBody>
      </p:sp>
      <p:sp>
        <p:nvSpPr>
          <p:cNvPr id="12" name="" descr=""/>
          <p:cNvSpPr/>
          <p:nvPr/>
        </p:nvSpPr>
        <p:spPr>
          <a:xfrm>
            <a:off x="4362450" y="4133850"/>
            <a:ext cx="2724150" cy="495300"/>
          </a:xfrm>
          <a:prstGeom prst="roundRect">
            <a:avLst/>
          </a:prstGeom>
          <a:solidFill>
            <a:srgbClr val="BF4018">
              <a:alpha val="100000"/>
            </a:srgbClr>
          </a:solidFill>
          <a:ln w="9525">
            <a:noFill/>
          </a:ln>
        </p:spPr>
        <p:txBody>
          <a:bodyPr vertOverflow="clip" rtlCol="0" anchor="ctr"/>
          <a:lstStyle/>
          <a:p>
            <a:pPr algn="ctr"/>
            <a:r>
              <a:t/>
            </a:r>
          </a:p>
        </p:txBody>
      </p:sp>
      <p:sp>
        <p:nvSpPr>
          <p:cNvPr id="13" name=""/>
          <p:cNvSpPr txBox="1"/>
          <p:nvPr/>
        </p:nvSpPr>
        <p:spPr>
          <a:xfrm>
            <a:off x="4533900" y="4257675"/>
            <a:ext cx="238125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5" tooltip="Ver video en YouTube"/>
              </a:rPr>
              <a:t><![CDATA[Ver video en YouTub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el cabildo no alcanza, entra el órgano externo · 1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3-oa01"/>
              </a:rPr>
              <a:t><![CDATA[Órganos de fiscalización superior: la auditoría estatal y el congr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2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titu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t.]]></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16]]></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V)]]></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de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gres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cal]]></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igil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iscaliza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uperi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curs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unicipio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xili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órg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écnic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udito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dito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peri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stitu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dito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m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T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óg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mp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i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di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gr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tam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rueb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d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r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mo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onsabi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r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scalía.\n\n]]></a:t>
            </a:r>
            <a:r>
              <a:rPr lang="en-US" b="1" strike="noStrike" sz="2100" spc="0" u="none" cap="none">
                <a:solidFill>
                  <a:srgbClr val="1B2438">
                    <a:alpha val="100000"/>
                  </a:srgbClr>
                </a:solidFill>
                <a:latin typeface="Calibri"/>
              </a:rPr>
              <a:t><![CDATA[Cóm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el cabildo no alcanza, entra el órgano externo · 2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3-oa01"/>
              </a:rPr>
              <a:t><![CDATA[Órganos de fiscalización superior: la auditoría estatal y el congr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2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funcio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uditorí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unicip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íp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①]]></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fi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gra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u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ditorí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clu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vis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mpli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nanci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d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empeñ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gra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gr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jetiv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qui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dit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ici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pedie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sore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r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arrol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ci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óliz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ventar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dr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③]]></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aliz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si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ific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ís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for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i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ncio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④]]></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mi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for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el cabildo no alcanza, entra el órgano externo · 3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3-oa01"/>
              </a:rPr>
              <a:t><![CDATA[Órganos de fiscalización superior: la auditoría estatal y el congr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2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individu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serva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umer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u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onsa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ba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ñ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⑤]]></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g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form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gener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en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úbl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gr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vi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⑥]]></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rech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épl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z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la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T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30-6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í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ábi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⑦]]></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olu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lar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stific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bservacion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irm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mo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sponsabilidad]]></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G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rt.]]></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41:]]></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ue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move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n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utoridad]]></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vestigado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ancionadora).]]></a:t>
            </a:r>
            <a:r>
              <a:rPr lang="en-US" strike="noStrike" sz="2100" spc="0" u="none" cap="none">
                <a:solidFill>
                  <a:srgbClr val="1B2438">
                    <a:alpha val="100000"/>
                  </a:srgbClr>
                </a:solidFill>
                <a:latin typeface="Calibri"/>
              </a:rPr>
              <a:t><![CDATA[\n\n]]></a:t>
            </a:r>
            <a:r>
              <a:rPr lang="en-US" b="1" strike="noStrike" sz="2100" spc="0" u="none" cap="none">
                <a:solidFill>
                  <a:srgbClr val="1B2438">
                    <a:alpha val="100000"/>
                  </a:srgbClr>
                </a:solidFill>
                <a:latin typeface="Calibri"/>
              </a:rPr>
              <a:t><![CDATA[¿Qué]]></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ue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hace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gido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el cabildo no alcanza, entra el órgano externo · 4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3-oa01"/>
              </a:rPr>
              <a:t><![CDATA[Órganos de fiscalización superior: la auditoría estatal y el congr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2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í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①]]></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ugeri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uditorí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rig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gr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icitu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gument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clu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i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gra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u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②]]></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porcion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videnci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dic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rregular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cedi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ntas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entar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nu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em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dito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r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③]]></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guimient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blica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serva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bil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tu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bsan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úm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servació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el cabildo no alcanza, entra el órgano externo · 5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3-oa01"/>
              </a:rPr>
              <a:t><![CDATA[Órganos de fiscalización superior: la auditoría estatal y el congr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28]]></a:t>
            </a:r>
          </a:p>
        </p:txBody>
      </p:sp>
      <p:sp>
        <p:nvSpPr>
          <p:cNvPr id="7" name="" descr=""/>
          <p:cNvSpPr/>
          <p:nvPr/>
        </p:nvSpPr>
        <p:spPr>
          <a:xfrm>
            <a:off x="514350" y="1219200"/>
            <a:ext cx="8115300" cy="26765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nuncia ante la ASE: qué necesita para no quedar en el aire]]></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nunci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tralorí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si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lementos]]></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mínimo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u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ape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qu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nadi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tramita]]></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osper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ecesi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①]]></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Qué]]></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duc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pecífic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gó]]></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X]]></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b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xistie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esid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rrup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②]]></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Quié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uje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sponsabl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mbr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rg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rio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G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dividualiz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③]]></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uán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ech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proxima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jercic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rregul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úme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trato/ofic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oc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④]]></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o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qué]]></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videnci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oto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el cabildo no alcanza, entra el órgano externo · 6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3-oa01"/>
              </a:rPr>
              <a:t><![CDATA[Órganos de fiscalización superior: la auditoría estatal y el congr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28]]></a:t>
            </a:r>
          </a:p>
        </p:txBody>
      </p:sp>
      <p:sp>
        <p:nvSpPr>
          <p:cNvPr id="7" name="" descr=""/>
          <p:cNvSpPr/>
          <p:nvPr/>
        </p:nvSpPr>
        <p:spPr>
          <a:xfrm>
            <a:off x="514350" y="1219200"/>
            <a:ext cx="8115300" cy="22764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2764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ocument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ig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tal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ransparenci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ct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⑤]]></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fecta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on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mpac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antific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on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ue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termin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añ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trimoni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ecesit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bog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tectiv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ecesit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ocumen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if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ech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nunci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nónim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ue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ici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vestiga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rech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guimien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dentifica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rt.]]></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50]]></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G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atu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spuest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el cabildo no alcanza, entra el órgano externo · 7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3-oa01"/>
              </a:rPr>
              <a:t><![CDATA[Órganos de fiscalización superior: la auditoría estatal y el congr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2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gres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c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m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juez]]></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lít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di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gres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ctamin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ñ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i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scaliz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gr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ú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T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ri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i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form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dividu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ner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rueb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vuel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lar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ha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haz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unicipi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ue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err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jercici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i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probación]]></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tamin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serva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gu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ier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el cabildo no alcanza, entra el órgano externo · 8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3-oa01"/>
              </a:rPr>
              <a:t><![CDATA[Órganos de fiscalización superior: la auditoría estatal y el congr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2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bsanen.\n\n]]></a:t>
            </a:r>
            <a:r>
              <a:rPr lang="en-US" b="1" strike="noStrike" sz="2100" spc="0" u="none" cap="none">
                <a:solidFill>
                  <a:srgbClr val="1B2438">
                    <a:alpha val="100000"/>
                  </a:srgbClr>
                </a:solidFill>
                <a:latin typeface="Calibri"/>
              </a:rPr>
              <a:t><![CDATA[¿Qué]]></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ue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hace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gid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n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gr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①]]></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ici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p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for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dividu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t.]]></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7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GTAIP).]]></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d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i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gila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gr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nciona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di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rect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sor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arec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serva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lara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③]]></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ordinar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do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g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ge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gisla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c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stituy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bild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el cabildo no alcanza, entra el órgano externo · 9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3-oa01"/>
              </a:rPr>
              <a:t><![CDATA[Órganos de fiscalización superior: la auditoría estatal y el congr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2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erramien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mplementari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scaliz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ter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empla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tencia.\n\n]]></a:t>
            </a:r>
            <a:r>
              <a:rPr lang="en-US" b="1" strike="noStrike" sz="2100" spc="0" u="none" cap="none">
                <a:solidFill>
                  <a:srgbClr val="1B2438">
                    <a:alpha val="100000"/>
                  </a:srgbClr>
                </a:solidFill>
                <a:latin typeface="Calibri"/>
              </a:rPr>
              <a:t><![CDATA[Límit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gid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b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ruz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depend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écn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dir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di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emi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vid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jeti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ion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di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i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icitu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dito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ndam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cumen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emista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onal]]></a:t>
            </a:r>
          </a:p>
        </p:txBody>
      </p:sp>
      <p:sp>
        <p:nvSpPr>
          <p:cNvPr id="8" name=""/>
          <p:cNvSpPr txBox="1"/>
          <p:nvPr/>
        </p:nvSpPr>
        <p:spPr>
          <a:xfrm>
            <a:off x="514350" y="35242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truy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stitu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teg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3-oa01"/>
              </a:rPr>
              <a:t><![CDATA[Órganos de fiscalización superior: la auditoría estatal y el congr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2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uando el cabildo no alcanza, entra el órgano externo]]></a:t>
            </a:r>
          </a:p>
        </p:txBody>
      </p:sp>
      <p:sp>
        <p:nvSpPr>
          <p:cNvPr id="8" name=""/>
          <p:cNvSpPr txBox="1"/>
          <p:nvPr/>
        </p:nvSpPr>
        <p:spPr>
          <a:xfrm>
            <a:off x="514350" y="15430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regidor descubre que una obra de drenaje, «concluida y entregada» en el informe, tiene un acta de recepción firmada 28 de diciembre con fotos donde se observa que la tubería no conecta a la red. El monto del contrato es 2.4 millones y la ASE estatal audita ese municipio el primer trimestre del año siguiente. La acción más efectiva es:]]></a:t>
            </a:r>
          </a:p>
        </p:txBody>
      </p:sp>
      <p:sp>
        <p:nvSpPr>
          <p:cNvPr id="9" name=""/>
          <p:cNvSpPr txBox="1"/>
          <p:nvPr/>
        </p:nvSpPr>
        <p:spPr>
          <a:xfrm>
            <a:off x="666750" y="36385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ublicar fotos en redes sociales del incumplimiento para presionar al presidente municipal antes de la auditorí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3-oa01"/>
              </a:rPr>
              <a:t><![CDATA[Órganos de fiscalización superior: la auditoría estatal y el congr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28]]></a:t>
            </a:r>
          </a:p>
        </p:txBody>
      </p:sp>
      <p:sp>
        <p:nvSpPr>
          <p:cNvPr id="7" name=""/>
          <p:cNvSpPr txBox="1"/>
          <p:nvPr/>
        </p:nvSpPr>
        <p:spPr>
          <a:xfrm>
            <a:off x="666750" y="1219200"/>
            <a:ext cx="79629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resentar denuncia documentada ante la contraloría o la ASE con el número de contrato, fotos fechadas, y copia del acta de recepción —señalando la falta de conexión a la red como evidencia de recepcion irregular—, y solicitar en cabildo que se incluya esa obra en el alcance de la auditoría en curso]]></a:t>
            </a:r>
          </a:p>
        </p:txBody>
      </p:sp>
      <p:sp>
        <p:nvSpPr>
          <p:cNvPr id="8" name=""/>
          <p:cNvSpPr txBox="1"/>
          <p:nvPr/>
        </p:nvSpPr>
        <p:spPr>
          <a:xfrm>
            <a:off x="666750" y="28575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lamar al contratista para darle la oportunidad de corregir antes de denunciar: la obra se puede arreglar sin escándalo]]></a:t>
            </a:r>
          </a:p>
        </p:txBody>
      </p:sp>
      <p:sp>
        <p:nvSpPr>
          <p:cNvPr id="9" name=""/>
          <p:cNvSpPr txBox="1"/>
          <p:nvPr/>
        </p:nvSpPr>
        <p:spPr>
          <a:xfrm>
            <a:off x="666750" y="35528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sperar a que la ASE encuentre la irregularidad: si no la encuentra, no es problema del regido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3-oa01"/>
              </a:rPr>
              <a:t><![CDATA[Órganos de fiscalización superior: la auditoría estatal y el congr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2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uando el cabildo no alcanza, entra el órgano extern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órgano con su función específica en la fiscalización municipal:]]></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Contraloría municipal]]></a:t>
            </a:r>
          </a:p>
        </p:txBody>
      </p:sp>
      <p:sp>
        <p:nvSpPr>
          <p:cNvPr id="11" name=""/>
          <p:cNvSpPr txBox="1"/>
          <p:nvPr/>
        </p:nvSpPr>
        <p:spPr>
          <a:xfrm>
            <a:off x="514350" y="2952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ASE estatal]]></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ongreso local]]></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Tribunal de justicia administrativa (TEJAT o equivalent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3-oa01"/>
              </a:rPr>
              <a:t><![CDATA[Órganos de fiscalización superior: la auditoría estatal y el congr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2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8" name=""/>
          <p:cNvSpPr txBox="1"/>
          <p:nvPr/>
        </p:nvSpPr>
        <p:spPr>
          <a:xfrm>
            <a:off x="628650" y="14954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uditoría externa de la cuenta pública municipal, con informe individual y observaciones (art. 116 fr. IV)]]></a:t>
            </a:r>
          </a:p>
        </p:txBody>
      </p:sp>
      <p:sp>
        <p:nvSpPr>
          <p:cNvPr id="9" name=""/>
          <p:cNvSpPr txBox="1"/>
          <p:nvPr/>
        </p:nvSpPr>
        <p:spPr>
          <a:xfrm>
            <a:off x="628650" y="21621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ictamina y aprueba/rechaza la cuenta pública con base en informe de la ASE; puede citar a comparecer]]></a:t>
            </a:r>
          </a:p>
        </p:txBody>
      </p:sp>
      <p:sp>
        <p:nvSpPr>
          <p:cNvPr id="10" name=""/>
          <p:cNvSpPr txBox="1"/>
          <p:nvPr/>
        </p:nvSpPr>
        <p:spPr>
          <a:xfrm>
            <a:off x="628650" y="28289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esuelve controversias de responsabilidad grave (sanciones, inhabilitaciones) en segunda instancia]]></a:t>
            </a:r>
          </a:p>
        </p:txBody>
      </p:sp>
      <p:sp>
        <p:nvSpPr>
          <p:cNvPr id="11" name=""/>
          <p:cNvSpPr txBox="1"/>
          <p:nvPr/>
        </p:nvSpPr>
        <p:spPr>
          <a:xfrm>
            <a:off x="628650" y="34956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uditoría interna e investigación de responsabilidades dentro del municipio (art. 115 fr. I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3-oa01"/>
              </a:rPr>
              <a:t><![CDATA[Órganos de fiscalización superior: la auditoría estatal y el congr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2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uando el cabildo no alcanza, entra el órgano extern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ASE estatal puede sancionar directamente al presidente municipal si encuentra una falta grave en la auditoría de la cuenta pública.]]></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3-oa01"/>
              </a:rPr>
              <a:t><![CDATA[Órganos de fiscalización superior: la auditoría estatal y el congr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2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uando el cabildo no alcanza, entra el órgano extern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regidor redacta un oficio dirigido a la ASE para solicitar auditoría. Una de las cuatro afirmaciones hace que la solicitud sea improcedente. Encuéntrala:]]></a:t>
            </a:r>
          </a:p>
        </p:txBody>
      </p:sp>
      <p:sp>
        <p:nvSpPr>
          <p:cNvPr id="9" name=""/>
          <p:cNvSpPr txBox="1"/>
          <p:nvPr/>
        </p:nvSpPr>
        <p:spPr>
          <a:xfrm>
            <a:off x="628650" y="2647950"/>
            <a:ext cx="80010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olicito a la ASE que incluya la dirección de obras del municipio en el programa anual de auditoría, con fundamento en las observaciones de la última revisión interna.»]]></a:t>
            </a:r>
          </a:p>
        </p:txBody>
      </p:sp>
      <p:sp>
        <p:nvSpPr>
          <p:cNvPr id="10" name=""/>
          <p:cNvSpPr txBox="1"/>
          <p:nvPr/>
        </p:nvSpPr>
        <p:spPr>
          <a:xfrm>
            <a:off x="628650" y="3638550"/>
            <a:ext cx="80010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e adjuntan tres contratos que no aparecen en el programa anual de obra aprobado por el cabildo, con folios, fechas y montos de 1.8 millones agregados fuera de programació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3-oa01"/>
              </a:rPr>
              <a:t><![CDATA[Órganos de fiscalización superior: la auditoría estatal y el congr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28]]></a:t>
            </a:r>
          </a:p>
        </p:txBody>
      </p:sp>
      <p:sp>
        <p:nvSpPr>
          <p:cNvPr id="7" name=""/>
          <p:cNvSpPr txBox="1"/>
          <p:nvPr/>
        </p:nvSpPr>
        <p:spPr>
          <a:xfrm>
            <a:off x="628650" y="1219200"/>
            <a:ext cx="80010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olicito que la ASE sancione al presidente municipal y lo inhabilite, pues el regidor (yo) considera que hay pruebas suficientes de corrupción.»]]></a:t>
            </a:r>
          </a:p>
        </p:txBody>
      </p:sp>
      <p:sp>
        <p:nvSpPr>
          <p:cNvPr id="8" name=""/>
          <p:cNvSpPr txBox="1"/>
          <p:nvPr/>
        </p:nvSpPr>
        <p:spPr>
          <a:xfrm>
            <a:off x="628650" y="22098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do a disposición para ampliar la información con testigos, documentos y evidencia fotográfica adicional que obre en mi pod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3-oa01"/>
              </a:rPr>
              <a:t><![CDATA[Órganos de fiscalización superior: la auditoría estatal y el congr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2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uando el cabildo no alcanza, entra el órgano externo]]></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Busca en el portal de la ASE de tu estado el informe individual más reciente sobre tu municipio. Identifica: ① ¿Cuántas observaciones se hicieron? ② ¿Hay monto de probable daño patrimonial? ③ ¿Se promovió alguna responsabilidad?]]></a:t>
            </a:r>
          </a:p>
        </p:txBody>
      </p:sp>
      <p:sp>
        <p:nvSpPr>
          <p:cNvPr id="9" name=""/>
          <p:cNvSpPr txBox="1"/>
          <p:nvPr/>
        </p:nvSpPr>
        <p:spPr>
          <a:xfrm>
            <a:off x="514350" y="29241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i las observaciones existen pero el cabildo local nunca discutió el informe, redacta un punto de acuerdo solicitando la presentación del informe individual de la ASE en sesión, con el estatus de subsanación de cada observació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3-oa01"/>
              </a:rPr>
              <a:t><![CDATA[Órganos de fiscalización superior: la auditoría estatal y el congr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2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djunta liga o número de expediente.]]></a:t>
            </a:r>
          </a:p>
        </p:txBody>
      </p:sp>
      <p:sp>
        <p:nvSpPr>
          <p:cNvPr id="8" name=""/>
          <p:cNvSpPr txBox="1"/>
          <p:nvPr/>
        </p:nvSpPr>
        <p:spPr>
          <a:xfrm>
            <a:off x="514350" y="16764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la ASE dice «observaciones firmes» y el cabildo no lo discute, la opacidad se volvió cómplice.]]></a:t>
            </a:r>
          </a:p>
        </p:txBody>
      </p:sp>
      <p:sp>
        <p:nvSpPr>
          <p:cNvPr id="9" name=""/>
          <p:cNvSpPr txBox="1"/>
          <p:nvPr/>
        </p:nvSpPr>
        <p:spPr>
          <a:xfrm>
            <a:off x="514350" y="23812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el cabildo no alcanza, entra el órgano extern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3-oa01"/>
              </a:rPr>
              <a:t><![CDATA[Órganos de fiscalización superior: la auditoría estatal y el congr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28]]></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iscalización externa es constitucional (art. 116 fr. IV): ASE + congreso local vigilan la cuenta pública municipal.]]></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SE audita, documenta observaciones y PROMUEVE responsabilidad, pero NO sanciona: eso corresponde a contraloría o tribunal (REGLA ESTATAL).]]></a:t>
            </a:r>
          </a:p>
        </p:txBody>
      </p:sp>
      <p:sp>
        <p:nvSpPr>
          <p:cNvPr id="11" name=""/>
          <p:cNvSpPr txBox="1"/>
          <p:nvPr/>
        </p:nvSpPr>
        <p:spPr>
          <a:xfrm>
            <a:off x="514350" y="30003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30003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gidor puede solicitar auditoría, aportar evidencia y dar seguimiento, pero no usar la ASE como arma personal contra adversario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el cabildo no alcanza, entra el órgano extern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3-oa01"/>
              </a:rPr>
              <a:t><![CDATA[Órganos de fiscalización superior: la auditoría estatal y el congr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28]]></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denuncia eficaz ante ASE o contraloría requiere: qué, quién, cuándo, evidencia y afectación — no adjetivos ni «es corrupto».]]></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ongreso dictamina la cuenta pública y puede citar a comparecer; la aprobación no borra las observaciones pendient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ckpoint: la escalera de fiscaliza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3-oa01"/>
              </a:rPr>
              <a:t><![CDATA[Órganos de fiscalización superior: la auditoría estatal y el congr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2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60% de acierto agregado en las actividades cubiertas.]]></a:t>
            </a:r>
          </a:p>
        </p:txBody>
      </p:sp>
      <p:sp>
        <p:nvSpPr>
          <p:cNvPr id="9" name=""/>
          <p:cNvSpPr txBox="1"/>
          <p:nvPr/>
        </p:nvSpPr>
        <p:spPr>
          <a:xfrm>
            <a:off x="514350" y="22860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Entiendes la arquitectura de cuatro niveles (contraloría → ASE → congreso → tribunal) y sabes a dónde canalizar cada tipo de evidencia. La última lección cierra el curso: la acción del regidor en cabildo.]]></a:t>
            </a:r>
          </a:p>
        </p:txBody>
      </p:sp>
      <p:sp>
        <p:nvSpPr>
          <p:cNvPr id="10" name=""/>
          <p:cNvSpPr txBox="1"/>
          <p:nvPr/>
        </p:nvSpPr>
        <p:spPr>
          <a:xfrm>
            <a:off x="514350" y="35909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distinción entre «promover» (ASE) y «sancionar» (contraloría/tribunal). También la estructura de una denuncia con elementos mínimo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el cabildo no alcanza, entra el órgano extern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3-oa01"/>
              </a:rPr>
              <a:t><![CDATA[Órganos de fiscalización superior: la auditoría estatal y el congr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2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la arquitectura de fiscalización externa clara —ASE, congreso, tribunal— y las vías internas (contraloría, síndico, cabildo) mapeadas, el regidor tiene el tablero completo. La última lección del curso sintetiza su práctica: cómo se ve una sesión de cabildo donde la vigilancia funciona, cómo se construye una pregunta que obliga respuesta, y cómo se cierra el círculo: denuncia → auditoría → observación → acción correctiva → informe publicado → confianza restaurad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2026-10-24T13:42:15Z</dcterms:created>
  <dcterms:modified xsi:type="dcterms:W3CDTF">2026-10-24T13:42:15Z</dcterms:modified>
  <dc:title>Órganos de fiscalización superior: la auditoría estatal y el congreso</dc:title>
  <dc:description>Presentación editable del OA «Órganos de fiscalización superior: la auditoría estatal y el congreso». Enlace: https://politica.lumbre.lat/object/rgd-fis-r03-oa01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