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gidor con tabla de seguimiento trimestral presentando avances en sesión de cabildo mientras el presidente escu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regidor con tabla de observaciones numeradas, estado procesal y plazo de subsanación vale más que cien discursos: obliga a responder con dato, no co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licitar por escrito (LGTAIP) el estado procesal del expediente con número de seguimiento; si la respuesta es inexistente o evasiva, escalar al congreso local o la ASE como segunda vía, y reportar la ausencia en sesión de cabildo para que conste en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es la **escalera de seguimiento** completa: solicitud formal (LGTAIP obliga respuesta en 20 días hábiles), si no contesta o evade → escalar (congreso, ASE) → y simultáneamente poner el vacío en acta de cabildo (la constancia de que nadie respondió es en sí un dato fiscalizable). Re-presentar la denuncia (opción uno) no agrega fuerza: el problema no es que no la tengan, es que no la trabajan. Publicar en redes (tres) puede ser complementario, pero sin la vía institucional primero, se vuelve activismo sin consecuencia. Dejar pasar (cuatro) es la muerte de la fiscalización: sin seguimiento, nadi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licitud con folio → escalar → constar en acta. El silencio también es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r → Comparar informe vs. cuenta pública, visita física con tabla de verificación, revisión de programa de 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r → Intervención en cabildo con número y folio, solicitud LGTAIP por escrito, punto de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alizar → Denuncia con cinco elementos ante contraloría / ASE; solicitud de comparecencia ante co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rar y publicar → Reporte trimestral en sesión, tabla con estado «subsanado», informe publicado en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etapas, cinco herramientas, costo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LGRA —NORMA NACIONAL— garantiza que el denunciante identificable reciba **acuse de recibo** y, al cierre de la investigación, **notificación de la resolución** (archivo o apertura de procedimiento). Sin embargo, **durante la fase de investigación**, el expediente puede estar en confidencialidad temporal (art. 190 LGRA: reserva de elementos hasta que se formule pliego; REGLA ESTATAL precisa plazos). Lo que sí puede hacer el regidor: solicitar por escrito «si el expediente fue turnado a la autoridad investigadora», «si ya se designó sustanciador» y «cuál es el plazo legal estimado de resolución» —información procesal básica que no revela contenido de la investigación—. Dicho de otro modo: el regidor puede preguntar **si existe el procedimiento y en qué fase está**; no puede exigir acceso al expediente mientras sea reservado. La pregunta correcta siempre es «¿se abrió?» y «¿cuándo resuelve?», no «¿qué hay a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nunciante recibe acuse y resolución; no acceso al expediente en fase reser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gidor presentó 3 denuncias ciudadanas ante la contraloría: una fue archivada por falta de elementos, una sigue en investigación y otra derivó en procedimiento ordinario con pliego for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describe una **falta de seguimiento por omisión del funcionario auditado sin consecuencia**: cinco meses sin respuesta a una solicitud de información es, en sí, una posible falta administrativa (art. 48 LGRA: «omitir el ejercicio de facultades» o la obligación de responder) y debiera generar una vista o al menos una segunda solicitud con plazo. Que la contraloría no emita «vista ni sanción» significa que la fiscalización externa detectó la observación, la interna no la persigue, y el cabildo no fuerza la respuesta: tres niveles fallando en cadena. El regidor señala esta línea en sesión como hallazgo de proceso y propone un segundo acuerdo: plazo de respuesta con apercibimiento. Las otras tres líneas son el ciclo funcionando: primera (seguimiento con resultados), segunda (tres estados procesales), cuarta (transparencia pro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niveles fallando en cadena: observación externa, omisión interna y cabildo sin forzar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tu tabla de seguimiento con las 5-8 columnas de la lección. Si ya tienes observaciones activas (denuncia, auditoría, solicitud LGTAIP, pregunta en cabildo sin respuesta), regístralas con número, vía, estado y próxima acción. Si no tienes ninguna, identifica una con las fuentes de este curso: revisa una obra del informe, una partida de la cuenta pública o un contrato sin folio. En tres meses, tu tabla debe tener entradas y estados actualizados. Lleva una copia a la siguiente sesión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indicio a la subsanación: el ciclo completo del regidor fiscalizado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cicl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8620" r:id="rId1"/>
    <p:sldLayoutId id="2481868621" r:id="rId2"/>
    <p:sldLayoutId id="2481868622" r:id="rId3"/>
    <p:sldLayoutId id="24818686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d1cf5d3acda52834b3d5fb099801ac1e5d6f0c3ce298ce81.jpg"/>
  <Relationship Id="rId3" Type="http://schemas.openxmlformats.org/officeDocument/2006/relationships/hyperlink" Target="https://politica.lumbre.lat/object/rgd-fis-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3-oa02" TargetMode="External"/>
  <Relationship Id="rId4" Type="http://schemas.openxmlformats.org/officeDocument/2006/relationships/hyperlink" Target="https://politica.lumbre.lat/object/rgd-fis-r03-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últi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inche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gu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il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nu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todo el ciclo de fiscalización del regidor en una práctica cíclica —detectar, preguntar, denunciar, dar seguimiento y cerrar— con herramientas concretas: tabla de observaciones, oficio de solicitud, formato de denuncia, punto de acuerdo y reporte públ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vigila lo que nadie nombra. El regidor que detecta una irregularidad, la pregunta en acta, la canaliza a la autoridad y da seguimiento cada trimestre hasta la subsanación, cierra el ciclo completo de fiscalización. Esta lección sintetiza el curso con una práctica paso a paso: tabla de observaciones, guion de denuncia, punto de acuerdo modelo y formato de reporte trimestral al cabild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scalización · cabildo · denuncia · seguimiento · regi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a:t>
            </a:r>
          </a:p>
        </p:txBody>
      </p:sp>
      <p:pic>
        <p:nvPicPr>
          <p:cNvPr id="3" name="" descr="Regidor con tabla de seguimiento trimestral presentando avances en sesión de cabildo mientras el presidente escucha">
            <a:hlinkClick r:id="rId3" tooltip="Regidor con tabla de seguimiento trimestral presentando avances en sesión de cabildo mientras el presidente escuch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regidor con tabla de observaciones numeradas, estado procesal y plazo de subsanación vale más que cien discursos: obliga a responder con dato, no con adjetiv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3-oa02"/>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n\n]]></a:t>
            </a:r>
            <a:r>
              <a:rPr lang="en-US" b="1" strike="noStrike" sz="2100" spc="0" u="none" cap="none">
                <a:solidFill>
                  <a:srgbClr val="1B2438">
                    <a:alpha val="100000"/>
                  </a:srgbClr>
                </a:solidFill>
                <a:latin typeface="Calibri"/>
              </a:rPr>
              <a:t><![CDATA[①]]></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n\n]]></a:t>
            </a:r>
            <a:r>
              <a:rPr lang="en-US" b="1" strike="noStrike" sz="2100" spc="0" u="none" cap="none">
                <a:solidFill>
                  <a:srgbClr val="1B2438">
                    <a:alpha val="100000"/>
                  </a:srgbClr>
                </a:solidFill>
                <a:latin typeface="Calibri"/>
              </a:rPr>
              <a:t><![CDATA[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n\n]]></a:t>
            </a:r>
            <a:r>
              <a:rPr lang="en-US" b="1"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atisfac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u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ec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n\n]]></a:t>
            </a:r>
            <a:r>
              <a:rPr lang="en-US" b="1" strike="noStrike" sz="2100" spc="0" u="none" cap="none">
                <a:solidFill>
                  <a:srgbClr val="1B2438">
                    <a:alpha val="100000"/>
                  </a:srgbClr>
                </a:solidFill>
                <a:latin typeface="Calibri"/>
              </a:rPr>
              <a:t><![CDATA[④]]></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t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a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n\n]]></a:t>
            </a:r>
            <a:r>
              <a:rPr lang="en-US" b="1" strike="noStrike" sz="2100" spc="0" u="none" cap="none">
                <a:solidFill>
                  <a:srgbClr val="1B2438">
                    <a:alpha val="100000"/>
                  </a:srgbClr>
                </a:solidFill>
                <a:latin typeface="Calibri"/>
              </a:rPr>
              <a:t><![CDATA[⑤]]></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f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ormato mínimo de la tabla de segui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Col A:]]></a:t>
            </a:r>
            <a:r>
              <a:rPr lang="en-US" strike="noStrike" sz="2000" spc="0" u="none" cap="none">
                <a:solidFill>
                  <a:srgbClr val="1B2438">
                    <a:alpha val="100000"/>
                  </a:srgbClr>
                </a:solidFill>
                <a:latin typeface="Calibri"/>
              </a:rPr>
              <a:t><![CDATA[ Número de observación (propio o ASE). ]]></a:t>
            </a:r>
            <a:r>
              <a:rPr lang="en-US" b="1" strike="noStrike" sz="2000" spc="0" u="none" cap="none">
                <a:solidFill>
                  <a:srgbClr val="1B2438">
                    <a:alpha val="100000"/>
                  </a:srgbClr>
                </a:solidFill>
                <a:latin typeface="Calibri"/>
              </a:rPr>
              <a:t><![CDATA[Col B:]]></a:t>
            </a:r>
            <a:r>
              <a:rPr lang="en-US" strike="noStrike" sz="2000" spc="0" u="none" cap="none">
                <a:solidFill>
                  <a:srgbClr val="1B2438">
                    <a:alpha val="100000"/>
                  </a:srgbClr>
                </a:solidFill>
                <a:latin typeface="Calibri"/>
              </a:rPr>
              <a:t><![CDATA[ Descripción breve con fecha. ]]></a:t>
            </a:r>
            <a:r>
              <a:rPr lang="en-US" b="1" strike="noStrike" sz="2000" spc="0" u="none" cap="none">
                <a:solidFill>
                  <a:srgbClr val="1B2438">
                    <a:alpha val="100000"/>
                  </a:srgbClr>
                </a:solidFill>
                <a:latin typeface="Calibri"/>
              </a:rPr>
              <a:t><![CDATA[Col C:]]></a:t>
            </a:r>
            <a:r>
              <a:rPr lang="en-US" strike="noStrike" sz="2000" spc="0" u="none" cap="none">
                <a:solidFill>
                  <a:srgbClr val="1B2438">
                    <a:alpha val="100000"/>
                  </a:srgbClr>
                </a:solidFill>
                <a:latin typeface="Calibri"/>
              </a:rPr>
              <a:t><![CDATA[ Vía activada (contraloría / ASE / transparencia / cabildo). ]]></a:t>
            </a:r>
            <a:r>
              <a:rPr lang="en-US" b="1" strike="noStrike" sz="2000" spc="0" u="none" cap="none">
                <a:solidFill>
                  <a:srgbClr val="1B2438">
                    <a:alpha val="100000"/>
                  </a:srgbClr>
                </a:solidFill>
                <a:latin typeface="Calibri"/>
              </a:rPr>
              <a:t><![CDATA[Col D:]]></a:t>
            </a:r>
            <a:r>
              <a:rPr lang="en-US" strike="noStrike" sz="2000" spc="0" u="none" cap="none">
                <a:solidFill>
                  <a:srgbClr val="1B2438">
                    <a:alpha val="100000"/>
                  </a:srgbClr>
                </a:solidFill>
                <a:latin typeface="Calibri"/>
              </a:rPr>
              <a:t><![CDATA[ Número de oficio o expediente. ]]></a:t>
            </a:r>
            <a:r>
              <a:rPr lang="en-US" b="1" strike="noStrike" sz="2000" spc="0" u="none" cap="none">
                <a:solidFill>
                  <a:srgbClr val="1B2438">
                    <a:alpha val="100000"/>
                  </a:srgbClr>
                </a:solidFill>
                <a:latin typeface="Calibri"/>
              </a:rPr>
              <a:t><![CDATA[Col E:]]></a:t>
            </a:r>
            <a:r>
              <a:rPr lang="en-US" strike="noStrike" sz="2000" spc="0" u="none" cap="none">
                <a:solidFill>
                  <a:srgbClr val="1B2438">
                    <a:alpha val="100000"/>
                  </a:srgbClr>
                </a:solidFill>
                <a:latin typeface="Calibri"/>
              </a:rPr>
              <a:t><![CDATA[ Fecha de inicio. ]]></a:t>
            </a:r>
            <a:r>
              <a:rPr lang="en-US" b="1" strike="noStrike" sz="2000" spc="0" u="none" cap="none">
                <a:solidFill>
                  <a:srgbClr val="1B2438">
                    <a:alpha val="100000"/>
                  </a:srgbClr>
                </a:solidFill>
                <a:latin typeface="Calibri"/>
              </a:rPr>
              <a:t><![CDATA[Col F:]]></a:t>
            </a:r>
            <a:r>
              <a:rPr lang="en-US" strike="noStrike" sz="2000" spc="0" u="none" cap="none">
                <a:solidFill>
                  <a:srgbClr val="1B2438">
                    <a:alpha val="100000"/>
                  </a:srgbClr>
                </a:solidFill>
                <a:latin typeface="Calibri"/>
              </a:rPr>
              <a:t><![CDATA[ Estado (en investigación / pliego formulado / sustanciando / resuelto / subsanado / cerrado). ]]></a:t>
            </a:r>
            <a:r>
              <a:rPr lang="en-US" b="1" strike="noStrike" sz="2000" spc="0" u="none" cap="none">
                <a:solidFill>
                  <a:srgbClr val="1B2438">
                    <a:alpha val="100000"/>
                  </a:srgbClr>
                </a:solidFill>
                <a:latin typeface="Calibri"/>
              </a:rPr>
              <a:t><![CDATA[Col G:]]></a:t>
            </a:r>
            <a:r>
              <a:rPr lang="en-US" strike="noStrike" sz="2000" spc="0" u="none" cap="none">
                <a:solidFill>
                  <a:srgbClr val="1B2438">
                    <a:alpha val="100000"/>
                  </a:srgbClr>
                </a:solidFill>
                <a:latin typeface="Calibri"/>
              </a:rPr>
              <a:t><![CDATA[ Próxima acción y plazo. ]]></a:t>
            </a:r>
            <a:r>
              <a:rPr lang="en-US" b="1" strike="noStrike" sz="2000" spc="0" u="none" cap="none">
                <a:solidFill>
                  <a:srgbClr val="1B2438">
                    <a:alpha val="100000"/>
                  </a:srgbClr>
                </a:solidFill>
                <a:latin typeface="Calibri"/>
              </a:rPr>
              <a:t><![CDATA[Col H:]]></a:t>
            </a:r>
            <a:r>
              <a:rPr lang="en-US" strike="noStrike" sz="2000" spc="0" u="none" cap="none">
                <a:solidFill>
                  <a:srgbClr val="1B2438">
                    <a:alpha val="100000"/>
                  </a:srgbClr>
                </a:solidFill>
                <a:latin typeface="Calibri"/>
              </a:rPr>
              <a:t><![CDATA[ Notas (respuesta del funcionario, documento recibido, observación del pleno). Formato en hoja de cálculo compartida con el síndico. Revisión trimestral obligatoria en ses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de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apt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n\n]]></a:t>
            </a:r>
            <a:r>
              <a:rPr lang="en-US" i="1" strike="noStrike" sz="2100" spc="0" u="none" cap="none">
                <a:solidFill>
                  <a:srgbClr val="1B2438">
                    <a:alpha val="100000"/>
                  </a:srgbClr>
                </a:solidFill>
                <a:latin typeface="Calibri"/>
              </a:rPr>
              <a:t><![CDATA[«C.]]></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H.]]></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ong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sidera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nstruy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ind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rdinari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ces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ubsana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ccion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rrectiv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mplementad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blicará]]></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ort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70)]]></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dit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u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G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ín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n\n«Denu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n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ibu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u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indicio a la subsanación: el ciclo completo del regidor fiscalizad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n pasado seis meses desde que el regidor denunció un contrato de 1.2 millones sin licitación ante la contraloría municipal. No ha recibido respuesta. La siguiente acción correcta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entar la misma denuncia de nuevo ante la contraloría para que «ya la atiendan»]]></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ar por escrito (LGTAIP) el estado procesal del expediente con número de seguimiento; si la respuesta es inexistente o evasiva, escalar al congreso local o la ASE como segunda vía, y reportar la ausencia en sesión de cabildo para que conste en ac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ar en redes que la contraloría encubre y que el presidente es responsable del contrato sin licita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pasar el caso: seis meses sin respuesta significa que no hay elementos para proce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indicio a la subsanación: el ciclo completo del regidor fiscaliz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tapa del ciclo de fiscalización con la herramienta que la hace operati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tect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aliz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rar y public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vención en cabildo con número y folio, solicitud LGTAIP por escrito, punto de acuerdo]]></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nuncia con cinco elementos ante contraloría / ASE; solicitud de comparecencia ante congreso]]></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orte trimestral en sesión, tabla con estado «subsanado», informe publicado en transparencia]]></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informe vs. cuenta pública, visita física con tabla de verificación, revisión de programa de obr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indicio a la subsanación: el ciclo completo del regidor fiscalizado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dor que presenta una denuncia ante la contraloría municipal tiene derecho legal a recibir información sobre el estado del procedimiento de investigación en curso, sin importar la fase procesal.]]></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indicio a la subsanación: el ciclo completo del regidor fiscalizado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porte de seguimiento trimestral de fiscalización del municipio ficticio «Barranca del Cobre» contiene cuatro párrafos. Uno revela una debilidad del proceso que el regidor debería señalar en cabildo. Encuéntrala:]]></a:t>
            </a:r>
          </a:p>
        </p:txBody>
      </p:sp>
      <p:sp>
        <p:nvSpPr>
          <p:cNvPr id="9" name=""/>
          <p:cNvSpPr txBox="1"/>
          <p:nvPr/>
        </p:nvSpPr>
        <p:spPr>
          <a:xfrm>
            <a:off x="628650" y="29813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las 12 observaciones de la ASE al ejercicio anterior, 8 fueron subsanadas con documentos adicionales entregados en plazo y 4 quedaron con promoción de responsabilidad en cur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gidor presentó 3 denuncias ciudadanas ante la contraloría: una fue archivada por falta de elementos, una sigue en investigación y otra derivó en procedimiento ordinario con pliego formulado.»]]></a:t>
            </a:r>
          </a:p>
        </p:txBody>
      </p:sp>
      <p:sp>
        <p:nvSpPr>
          <p:cNvPr id="8" name=""/>
          <p:cNvSpPr txBox="1"/>
          <p:nvPr/>
        </p:nvSpPr>
        <p:spPr>
          <a:xfrm>
            <a:off x="628650" y="2209800"/>
            <a:ext cx="80010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las 12 observaciones, 3 carecen de seguimiento porque la dirección correspondiente no ha respondido a las solicitudes de información del regidor desde hace cinco meses, sin que la contraloría haya emitido vista ni sanción por incumplimiento.»]]></a:t>
            </a:r>
          </a:p>
        </p:txBody>
      </p:sp>
      <p:sp>
        <p:nvSpPr>
          <p:cNvPr id="9" name=""/>
          <p:cNvSpPr txBox="1"/>
          <p:nvPr/>
        </p:nvSpPr>
        <p:spPr>
          <a:xfrm>
            <a:off x="628650" y="35147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de aprobación del informe trimestral fue aceptado por unanimidad del pleno y publicado en el portal de transparencia en formato edit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indicio a la subsanación: el ciclo completo del regidor fiscalizador]]></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tu tabla de seguimiento con las 5-8 columnas de la lección.]]></a:t>
            </a:r>
          </a:p>
        </p:txBody>
      </p:sp>
      <p:sp>
        <p:nvSpPr>
          <p:cNvPr id="9" name=""/>
          <p:cNvSpPr txBox="1"/>
          <p:nvPr/>
        </p:nvSpPr>
        <p:spPr>
          <a:xfrm>
            <a:off x="514350" y="22383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ya tienes observaciones activas (denuncia, auditoría, solicitud LGTAIP, pregunta en cabildo sin respuesta), regístralas con número, vía, estado y próxima a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tienes ninguna, identifica una con las fuentes de este curso: revisa una obra del informe, una partida de la cuenta pública o un contrato sin folio. En tres meses, tu tabla debe tener entradas y estados actualizados.]]></a:t>
            </a:r>
          </a:p>
        </p:txBody>
      </p:sp>
      <p:sp>
        <p:nvSpPr>
          <p:cNvPr id="8" name=""/>
          <p:cNvSpPr txBox="1"/>
          <p:nvPr/>
        </p:nvSpPr>
        <p:spPr>
          <a:xfrm>
            <a:off x="514350" y="26003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va una copia a la siguiente sesión de cabildo.]]></a:t>
            </a:r>
          </a:p>
        </p:txBody>
      </p:sp>
      <p:sp>
        <p:nvSpPr>
          <p:cNvPr id="9"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imera columna que se llena es la última que se cierra: sin fecha de detección, no hay plazo para seguimiento.]]></a:t>
            </a:r>
          </a:p>
        </p:txBody>
      </p:sp>
      <p:sp>
        <p:nvSpPr>
          <p:cNvPr id="10"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de fiscalización tiene cinco pasos: detectar, preguntar en acta, canalizar (denuncia/solicitud/escalamiento), seguimiento trimestral y cierre public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nuncia eficaz tiene cinco elementos: qué, quién, cuándo, evidencia y afectación. Sin ellos, es papel sin trámi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seguimiento (observación, vía, expediente, estado, próxima acción) es el instrumento de costo cero con mayor impacto institucion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de cabildo para informe trimestral de la contraloría y publicación en transparencia es la palanca legal del regidor sin facultades ejecutiv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y publicar es tan importante como denunciar: muestra que el sistema corrige y da confianza a la ciudadanía que observ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ciclo comp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erraste el curso: dominas la arquitectura de fiscalización (contraloría, LGRA, cuenta pública, informe, ASE, congreso) y tienes el ciclo operativo completo (detectar → preguntar → canalizar → seguimiento → cerrar). Ya eres un regidor con lup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inco pasos del ciclo y el formato de la denuncia con elementos mínimos. La diferencia entre un regidor que «opina» y uno que «fiscaliza» es el docum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indicio a la subsanación: el ciclo completo del regidor fiscaliz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2"/>
              </a:rPr>
              <a:t><![CDATA[La última trinchera: pregunta en cabildo, denunci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cierra aquí. Del recorrido de colonia (Gestión vecinal) a la vigilancia del cabildo (Fiscalización), el regidor profesional tiene las dos caras de su función: ]]></a:t>
            </a:r>
            <a:r>
              <a:rPr lang="en-US" b="1" strike="noStrike" sz="2100" spc="0" u="none" cap="none">
                <a:solidFill>
                  <a:srgbClr val="1B2438">
                    <a:alpha val="100000"/>
                  </a:srgbClr>
                </a:solidFill>
                <a:latin typeface="Calibri"/>
              </a:rPr>
              <a:t><![CDATA[gestionar con reglas y vigilar con números]]></a:t>
            </a:r>
            <a:r>
              <a:rPr lang="en-US" strike="noStrike" sz="2100" spc="0" u="none" cap="none">
                <a:solidFill>
                  <a:srgbClr val="1B2438">
                    <a:alpha val="100000"/>
                  </a:srgbClr>
                </a:solidFill>
                <a:latin typeface="Calibri"/>
              </a:rPr>
              <a:t><![CDATA[. En la colección completa de Regidor Profesional —Qué hace realmente un regidor, El cabildo, El presupuesto municipal, Presidencia sin manual y estos dos últimos cursos de territorio y fiscalización— el cuadro está completo. Lo que falta es la práctica: la primera sesión con la tabla en mano, el primer oficio con fundamento legal, la primera pregunta en cabildo que nadie más quiere hacer. Esa es la trinche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2026-10-24T14:32:27Z</dcterms:created>
  <dcterms:modified xsi:type="dcterms:W3CDTF">2026-10-24T14:32:27Z</dcterms:modified>
  <dc:title>La última trinchera: pregunta en cabildo, denuncia y seguimiento</dc:title>
  <dc:description>Presentación editable del OA «La última trinchera: pregunta en cabildo, denuncia y seguimiento». Enlace: https://politica.lumbre.lat/object/rgd-fis-r03-oa02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