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m-sm-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m-sm-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dor · Entrevista hostil»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rrativa ramificada del OA. Enlace: https://politica.lumbre.lat/object/sim-sm-r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2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3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4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5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6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7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8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ondas frente al micrófono»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eptar el marco y responder ambas cosas con datos: donación al tope y declarada; obra licitada, ejecutada y pagada co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correcta es la 2: desmontar la falsa dicotomía con precisión desarma la trampa sin mentir. Negar un hecho público destruye credibilidad; puentear sin responder alimenta el titular de evasión; atacar a la periodista convierte la nota en tu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NEJO DE ENTREVISTA: cuando la premisa es falsa pero el hecho es real, se corrige el marco con datos verificables antes de abrir el mensaje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m-sm-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pregunta trae un dato falso, conviene dejarlo pasar para no darle impor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2 es el error: el dato falso no corregido se acumula como «confirmación» en el cierre y en el clip. La corrección quirúrgica en vivo cuesta diez segundos; el desmentido posterior cues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O: en vivo, lo no corregido se convierte en confirmación; el desmentido tardío tiene menos alcance que la correc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m-sm-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La entrevista vive después en el clip: quien no cuida la frase que sobrevive —porque evade, explota o miente— le regala el relato al editor. Por eso se prepara el cierre y la corrección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CLO DE NOTICIAS: el clip de 40 segundos elige su propio titular; la victoria se mide por lo que sobrevive al corte, no por los minutos compl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m-sm-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conversación difícil donde te hicieron una pregunta con trampa (un jefe, un profesor, un periodista escolar). ¿Qué contestaste y qué habrías contestado con las técnicas del simulador: dato preciso, puenteo conectado, silencio aguantado? Escríbelo en dos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m-sm-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577" r:id="rId1"/>
    <p:sldLayoutId id="2481842578" r:id="rId2"/>
    <p:sldLayoutId id="2481842579" r:id="rId3"/>
    <p:sldLayoutId id="24818425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528fc2627072c89c273b7f08f3891533280cc8570a83d791.jpg"/>
  <Relationship Id="rId3" Type="http://schemas.openxmlformats.org/officeDocument/2006/relationships/hyperlink" Target="https://politica.lumbre.lat/object/sim-sm-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m-sm-r02-oa01" TargetMode="External"/>
  <Relationship Id="rId3" Type="http://schemas.openxmlformats.org/officeDocument/2006/relationships/notesSlide" Target="../notesSlides/notesSlide2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mula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v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sti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m-sm-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 una entrevista hostil en vivo: puenteo entre preguntas trampa, manejo del silencio y la emoción, decisión entre negar, contextualizar o admitir, midiendo el costo político y jurídico de cada respue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es vocero de un alcalde en uso de licencia que busca la gubernatura. En radio nacional, la conductora te acorrala con la factura de un contratista vinculado a la campaña. Cada respuesta que elijas tendrá consecuencias: el clip, el registro, la verdad. Tres checkpoints calificados al final miden tu temple y tu criteri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mulador: entrevista hostil · comunicación · Lumbre · ramificación · vocer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dor · Entrevista hosti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scenario.]]></a:t>
            </a:r>
            <a:r>
              <a:rPr lang="en-US" strike="noStrike" sz="2100" spc="0" u="none" cap="none">
                <a:solidFill>
                  <a:srgbClr val="1B2438">
                    <a:alpha val="100000"/>
                  </a:srgbClr>
                </a:solidFill>
                <a:latin typeface="Calibri"/>
              </a:rPr>
              <a:t><![CDATA[ En vivo, radio nacional, 40 minutos. La conductora deja de preámbulos: «Dígame frente a los micrófonos: ¿el señor que aparece en estas facturas pagó la campaña de su candidato o su candidatura pagó a este señor?». Tienes el dato en la mano: la empresa del contratista recibió pagos del municipio por obras licitadas, y su dueño donó el tope permitido a la campaña. Todo legal, todo verificable, todo incómodo. En pantalla ya corre el ticker con la cif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dor · Entrevista hosti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funciona.]]></a:t>
            </a:r>
            <a:r>
              <a:rPr lang="en-US" strike="noStrike" sz="2100" spc="0" u="none" cap="none">
                <a:solidFill>
                  <a:srgbClr val="1B2438">
                    <a:alpha val="100000"/>
                  </a:srgbClr>
                </a:solidFill>
                <a:latin typeface="Calibri"/>
              </a:rPr>
              <a:t><![CDATA[ Cuatro rondas de presión: la pregunta trampa, el silencio, el dato a medias y el cierre en falso. Tus respuestas definen el clip de mañana. Al final, tres checkpoints califican tu desempeño con criterios profesion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start]]></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onda 1. La conductora espera una respuesta a la pregunta binaria: «¿donó o pagó?». ¿Qué contestas?]]></a:t>
            </a:r>
          </a:p>
        </p:txBody>
      </p:sp>
      <p:sp>
        <p:nvSpPr>
          <p:cNvPr id="9" name=""/>
          <p:cNvSpPr txBox="1"/>
          <p:nvPr/>
        </p:nvSpPr>
        <p:spPr>
          <a:xfrm>
            <a:off x="628650" y="22574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Negar de plano: «eso es falso, aquí no pasó nada». (va a negar)]]></a:t>
            </a:r>
          </a:p>
        </p:txBody>
      </p:sp>
      <p:sp>
        <p:nvSpPr>
          <p:cNvPr id="10" name=""/>
          <p:cNvSpPr txBox="1"/>
          <p:nvPr/>
        </p:nvSpPr>
        <p:spPr>
          <a:xfrm>
            <a:off x="628650" y="25336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ceptar el marco y detallar: donación dentro del tope, obra licitada y pagada conforme a derecho. (va a detalle)]]></a:t>
            </a:r>
          </a:p>
        </p:txBody>
      </p:sp>
      <p:sp>
        <p:nvSpPr>
          <p:cNvPr id="11" name=""/>
          <p:cNvSpPr txBox="1"/>
          <p:nvPr/>
        </p:nvSpPr>
        <p:spPr>
          <a:xfrm>
            <a:off x="628650" y="30670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uentear hacia el mensaje: «lo relevante es que el municipio licita obras abiertas…». (va a puente)]]></a:t>
            </a:r>
          </a:p>
        </p:txBody>
      </p:sp>
      <p:sp>
        <p:nvSpPr>
          <p:cNvPr id="12" name=""/>
          <p:cNvSpPr txBox="1"/>
          <p:nvPr/>
        </p:nvSpPr>
        <p:spPr>
          <a:xfrm>
            <a:off x="628650" y="36004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tacar a la conductora: «usted sabe que esto es una cortina de humo». (va a ataq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negar]]></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ces «no pasó nada». La conductora saca la factura a pantalla: «sí pasó, está ahí, con firma». Mentiste en vivo sobre un hecho público: ahora el problema no es la donación, es que te grabaron negando lo verificable.]]></a:t>
            </a:r>
          </a:p>
        </p:txBody>
      </p:sp>
      <p:sp>
        <p:nvSpPr>
          <p:cNvPr id="9" name=""/>
          <p:cNvSpPr txBox="1"/>
          <p:nvPr/>
        </p:nvSpPr>
        <p:spPr>
          <a:xfrm>
            <a:off x="628650" y="28860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tificar de inmediato: admitir el error, precisar el dato verdadero. (va a rectifica)]]></a:t>
            </a:r>
          </a:p>
        </p:txBody>
      </p:sp>
      <p:sp>
        <p:nvSpPr>
          <p:cNvPr id="10" name=""/>
          <p:cNvSpPr txBox="1"/>
          <p:nvPr/>
        </p:nvSpPr>
        <p:spPr>
          <a:xfrm>
            <a:off x="628650" y="31623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Insistir: «esas facturas son apócrifas». (va a fin-poz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rectifica · final]]></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rrijo: hubo donación, dentro del tope de ley, declarada. Y hubo obra licitada, ejecutada y pagada. Lo uno no compra lo otro y puedo demostrarlo en el expediente». Incómodo pero cierto: recuperas el terreno sin destruirte.]]></a:t>
            </a:r>
          </a:p>
        </p:txBody>
      </p:sp>
      <p:sp>
        <p:nvSpPr>
          <p:cNvPr id="9" name=""/>
          <p:cNvSpPr txBox="1"/>
          <p:nvPr/>
        </p:nvSpPr>
        <p:spPr>
          <a:xfrm>
            <a:off x="514350" y="2886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detalle]]></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montas la dicotomía con hechos: donación al tope y declarada; obra licitada, adjudicada y pagada con expediente público. La conductora intenta el silencio: cinco segundos sin preguntar, dejando que tus datos se cocinen sol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p:cNvSpPr txBox="1"/>
          <p:nvPr/>
        </p:nvSpPr>
        <p:spPr>
          <a:xfrm>
            <a:off x="628650" y="1219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guantar el silencio sin rellenarlo: esperar tranquilo. (va a ronda3)]]></a:t>
            </a:r>
          </a:p>
        </p:txBody>
      </p:sp>
      <p:sp>
        <p:nvSpPr>
          <p:cNvPr id="8" name=""/>
          <p:cNvSpPr txBox="1"/>
          <p:nvPr/>
        </p:nvSpPr>
        <p:spPr>
          <a:xfrm>
            <a:off x="628650" y="149542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llenar el silencio hablando de más y traer el tema de tu pasado. (va a fin-demasiado)]]></a:t>
            </a:r>
          </a:p>
        </p:txBody>
      </p:sp>
      <p:sp>
        <p:nvSpPr>
          <p:cNvPr id="9" name=""/>
          <p:cNvSpPr txBox="1"/>
          <p:nvPr/>
        </p:nvSpPr>
        <p:spPr>
          <a:xfrm>
            <a:off x="514350" y="2028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puente]]></a:t>
            </a:r>
          </a:p>
        </p:txBody>
      </p:sp>
      <p:sp>
        <p:nvSpPr>
          <p:cNvPr id="10" name=""/>
          <p:cNvSpPr txBox="1"/>
          <p:nvPr/>
        </p:nvSpPr>
        <p:spPr>
          <a:xfrm>
            <a:off x="514350" y="23812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ntear sin respuesta: dos veces seguidas la misma jugada. La conductora te lo cobra en vivo: «le pregunté una cosa y contestó otra, ¿por qué?» El puenteo sin conexión suena a evasión.]]></a:t>
            </a:r>
          </a:p>
        </p:txBody>
      </p:sp>
      <p:sp>
        <p:nvSpPr>
          <p:cNvPr id="11" name=""/>
          <p:cNvSpPr txBox="1"/>
          <p:nvPr/>
        </p:nvSpPr>
        <p:spPr>
          <a:xfrm>
            <a:off x="628650" y="338137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ambiar de estrategia: reconocer la pregunta, responderla con el dato y luego abrir el tema propio. (va a detalle)]]></a:t>
            </a:r>
          </a:p>
        </p:txBody>
      </p:sp>
      <p:sp>
        <p:nvSpPr>
          <p:cNvPr id="12" name=""/>
          <p:cNvSpPr txBox="1"/>
          <p:nvPr/>
        </p:nvSpPr>
        <p:spPr>
          <a:xfrm>
            <a:off x="628650" y="39052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Seguir puenteando la misma respuesta tres veces más. (va a fin-ev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ataque]]></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 devuelves la pregunta a la conductora insinuando mala fe. El estudio se tensa; ella corta: «le pregunté a usted». Te ven a la defensiva, sin prueba nueva sobre la mesa.]]></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Bajar la guardia y responder con datos la pregunta original. (va a detalle)]]></a:t>
            </a:r>
          </a:p>
        </p:txBody>
      </p:sp>
      <p:sp>
        <p:nvSpPr>
          <p:cNvPr id="10" name=""/>
          <p:cNvSpPr txBox="1"/>
          <p:nvPr/>
        </p:nvSpPr>
        <p:spPr>
          <a:xfrm>
            <a:off x="628650" y="284797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Escalar: amenazar con retirarte del programa si «sigue la persecución». (va a fin-reti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ronda3]]></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onda 3. La conductora prueba el dato a medias: «o sea, ¿me confirma que el municipio le compró TODAS las obras a esa empresa?». Falso: son 3 de 47 obras del trienio. ¿Cómo respondes?]]></a:t>
            </a:r>
          </a:p>
        </p:txBody>
      </p:sp>
      <p:sp>
        <p:nvSpPr>
          <p:cNvPr id="9" name=""/>
          <p:cNvSpPr txBox="1"/>
          <p:nvPr/>
        </p:nvSpPr>
        <p:spPr>
          <a:xfrm>
            <a:off x="628650" y="25717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rregir la cifra con precisión: «tres de cuarenta y siete, le paso el listado». (va a fin-correccion)]]></a:t>
            </a:r>
          </a:p>
        </p:txBody>
      </p:sp>
      <p:sp>
        <p:nvSpPr>
          <p:cNvPr id="10" name=""/>
          <p:cNvSpPr txBox="1"/>
          <p:nvPr/>
        </p:nvSpPr>
        <p:spPr>
          <a:xfrm>
            <a:off x="628650" y="30956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Dejar pasar la exageración porque en el fondo es irrelevante. (va a fin-de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pozo · final]]></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sistes en «apócrifas» sin denuncia ni prueba. Mañana el clip lleva por título «el vocero niega lo que la factura muestra». Mentir en vivo sobre un hecho público es la única forma de perder una entrevista que ibas ganando.]]></a:t>
            </a:r>
          </a:p>
        </p:txBody>
      </p:sp>
      <p:sp>
        <p:nvSpPr>
          <p:cNvPr id="9" name=""/>
          <p:cNvSpPr txBox="1"/>
          <p:nvPr/>
        </p:nvSpPr>
        <p:spPr>
          <a:xfrm>
            <a:off x="514350" y="2886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demasiado · final]]></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llenas el silencio y terminas hablando de una auditoría antigua de tu pasado profesional. El clip de mañana no es sobre la donación: es sobre el tema que tú mismo metiste. El silencio incomoda, pero el exceso de palabras sepul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evade · final]]></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veces la misma respuesta puenteada. El editor de noticias resume: «evitó responder». Sobreviviste los 40 minutos; el titular dice todo lo que no dijiste. El puenteo funciona cuando conecta, no cuando repele.]]></a:t>
            </a:r>
          </a:p>
        </p:txBody>
      </p:sp>
      <p:sp>
        <p:nvSpPr>
          <p:cNvPr id="9" name=""/>
          <p:cNvSpPr txBox="1"/>
          <p:nvPr/>
        </p:nvSpPr>
        <p:spPr>
          <a:xfrm>
            <a:off x="514350" y="2886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retiro · final]]></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menazas con irte, te quedas; la conductora te deja hablar solo el cierre. El clip: «vocero amenaza con abandonar entrevista». Ganas el derecho a estar molesto y pierdes el control del relato. Retirarse es la opción nuclear: solo se usa si se cu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ondas frente al micrófono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correccion · final]]></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rriges la cifra en vivo y le pides a producción que muestre el padrón de obras: tres de cuarenta y siete. La conductora pasa a otro tema. El clip de mañana: «corrigió los números en directo». Preciso, breve, verificable: así se gana una entrevista hostil.]]></a:t>
            </a:r>
          </a:p>
        </p:txBody>
      </p:sp>
      <p:sp>
        <p:nvSpPr>
          <p:cNvPr id="9" name=""/>
          <p:cNvSpPr txBox="1"/>
          <p:nvPr/>
        </p:nvSpPr>
        <p:spPr>
          <a:xfrm>
            <a:off x="514350" y="2886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deja · final]]></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s pasar el «todas las obras». Al cierre, la conductora «confirma»: «entonces acepta que su candidato repartió todo». No lo corregiste cuando costaba diez segundos; ahora cuesta un desmentido con eco.]]></a:t>
            </a:r>
          </a:p>
        </p:txBody>
      </p:sp>
      <p:sp>
        <p:nvSpPr>
          <p:cNvPr id="11" name=""/>
          <p:cNvSpPr txBox="1"/>
          <p:nvPr/>
        </p:nvSpPr>
        <p:spPr>
          <a:xfrm>
            <a:off x="514350" y="4229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narrativa interactiva se recorre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heckpoints: qué dejó tu entrev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 la pregunta binaria trampa («¿donó o pagó?»), ¿cuál es la respuesta profesionalmente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egar todo: mientras no prueben, no existió.]]></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eptar el marco y responder ambas cosas con datos: donación al tope y declarada; obra licitada, ejecutada y pagada con expedie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entear sin responder: nunca aceptar preguntas ajen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tacar a la conductora para que nadie hable del t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heckpoints: qué dejó tu entrev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entrevistas hostiles. Una es un error garrafa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silencio incómodo puede sostenerse sin rellenarlo: la presión no es tuya cuando el otro hizo la pregun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pregunta trae un dato falso, conviene dejarlo pasar para no darle importanci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gir una cifra en vivo, breve y con fuente, suele generar mejor clip que discutir la inten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enteo conecta cuando reconoce la pregunta y luego abre el tema prop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heckpoints: qué dejó tu entrevi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entrevista hostil, la peor derrota no es responder mal una pregunta, sino perder el control de qué es lo que la gente recordará mañan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heckpoints: qué dejó tu entrevist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conversación difícil donde te hicieron una pregunta con trampa (un jefe, un profesor, un periodista escolar). ¿Qué contestaste y qué habrías contestado con las técnicas del simulador: dato preciso, puenteo conectado, silencio aguantado? Escríbelo en dos líneas.]]></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el ejemplo, piensa en el último clip de político evadiendo que viste: ¿qué pregunta trampa crees que había detrá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m-sm-r02-oa01"/>
              </a:rPr>
              <a:t><![CDATA[Simulador · Entrevista hosti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2026-10-24T07:18:24Z</dcterms:created>
  <dcterms:modified xsi:type="dcterms:W3CDTF">2026-10-24T07:18:24Z</dcterms:modified>
  <dc:title>Simulador · Entrevista hostil</dc:title>
  <dc:description>Presentación editable del OA «Simulador · Entrevista hostil». Enlace: https://politica.lumbre.lat/object/sim-sm-r02-oa01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