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upa sobre una pila de documentos administrativos en un escritorio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órgano de control sin programa anual es una oficina con archivero: guarda papeles, no previene desvíos. Tu trabajo como síndico es conocer su programa y sus hallazgos antes de que lleguen a la pr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1-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THUJLbuq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10).]]></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10).]]></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10).]]></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10).]]></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10).]]></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10).]]></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10).]]></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9 de 10).]]></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0 de 10).]]></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ede ser legal según tu Ley Orgánica, pero concentrar el reporte de contraloría en el presidente debilita la independencia del OCI y te obliga a exigir informes también al cabildo y a la sindicatura, porque el control no puede revisar con imparcialidad a quien lo di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correcta reconoce las dos verdades del escenario: la adscripción orgánica del OCI municipal es REGLA ESTATAL (no hay una prohibición nacional única que aplicar), pero el principio de independencia del control interno es el punto ciego de la propuesta: un órgano que reporta en exclusiva al gobernante pierde capacidad objetiva de revisarlo, y la LGRA no perdona que los filtros se diseñen a la medida del revisado. La reacción profesional del síndico no es gritar ilegalidad: es proponer un acuerdo que obligue al OCI a informar al cabildo en sesión y a la sindicatura en materia de patrimonio. Las otras tres opciones fallan por ingenuidad organizativa (a), por inventar una norma nacional que no existe (c) y por desconocer que la contraloría municipal preexiste al SNAF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dependencia orgánica del OCI frente a la adscripción del poder pol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Órgano interno de control (OCI) del municipio → Control interno, revisiones, quejas e investigación de responsabilidades administrativas de servidores municipales (arts. 49 y 51-64 LGRA; adscripción = REGLA ESTA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ditoría Superior del estado → Revisión externa de la cuenta pública estatal y municipal conforme a la ley local de fisc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ditoría Superior de la Federación (ASF) → Fiscalización de los recursos federales ejercidos por el municipio (participaciones y convenios con etiqueta de recurso fed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ité de Participación Ciudadana del SEAF → Brazo ciudadano del sistema anticorrupción: vigilancia de la política estatal y enlace con contraloría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ctor ↔ función dentro del sistema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queja o denuncia se recibe en el OCI (o se detecta en revisión) y se desahoga el expediente de investigación → El OCI resuelve si archiva o fundamenta probable falta administrativa conforme a la LGRA y la ley local → Se dicta resolución en el procedimiento de responsabilidades, con audiencia y pruebas del presunto responsable → Si hay falta grave con implicaciones penales, se da vista al Ministerio Público en paralelo al procedimiento administrativo → La resolución firme produce sanciones (amonestación a inhabilitación) y se reporta a los sistemas estatal y n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l debido proceso no admite atajos: recibir e investigar (a); resolver si hay o no materia (b); y solo después, con fundamento, seguir el procedimiento con audiencia y prueba ante la autoridad competente en responsabilidades (d). La vista al Ministerio Público (c) corre en paralelo cuando hay hecho probablemente delictivo —desvío, peculado, cohecho—, pero no sustituye ni detiene la vía administrativa; archivar «porque ya hay denuncia penal» es de los vicios que la ASF y los tribunales administradores revierten. El cierre con resolución firme (e) es lo único que genera sanción inscrita y reportable al SNAF. Memoriza el patrón: primero expediente, después responsabilidad; nunca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a del procedimiento de responsabilidad administrativa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trampa conceptual de los «síndicos contralor». La concentración orgánica (típica en Baja California, Sonora o Sinaloa, donde la sindicatura procuradora lleva contraloría interna y social —REGLA ESTATAL—) no borra la condición de servidor público del síndico: la LGRA lo sujeta al mismo catálogo de faltas y el debido proceso tiene salida por arriba (tribunal de justicia administrativa local, fiscalías especializadas, contraloría estatal y el propio SEAF). Lo que sí cambia es el deber de diseño: si concentras funciones, tu municipio necesita que el cabildo apruebe tu programa de revisión y que una segunda instancia te audite —por eso las buenas prácticas piden rendición trimestral del síndico-contralor ante el pleno. La concentración sin contrapeso no es eficiencia: es el organigrama del encubr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centración de funciones de control en la sindic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rol · responsabilidades · jurí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trol, responsabilidades y jurídica: las tres palabras que ordenan la lección. El sistema (control interno) es más grande que la oficina (OCI); la oficina investiga responsabilidades administrativas —distintas de las penales, con las que puede correr en paralelo—; y la reserva del 115 (patrimonio + defensa jurídica) es constitucional, no negociable en un acuerdo de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ocabulario nuclear del sistema de control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OCI publicará su programa anual de revisión y presentará informe semestral al cabildo en sesión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es la trampa: un acuerdo de cabildo no puede facultar a una autoridad investigadora (mucho menos a la sindicatura cuando está separada del OCI) a «archivar de plano» investigaciones por irregularidades «subsanadas»: el archivo impropercede sin desahogo y resolución fundada del procedimiento, la subsanación del daño no extingue la falta administrativa, y presionar o interceptar expedientes en trámite es justo la conducta que la LGRA castiga como falta grave (abuso de funciones art. 57, encubrimiento art. 62). Es ilegal por diseño, aunque venga disfrazada de acuerdo aprobado por mayoría —la firma de los que votan también queda en el acta—. Las otras tres son control interno sano y reportable: inventarios, programa publicado, informes al cabildo y solventación con responsabl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 acuerdo que interfiere el procedimiento de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tes de tu tercera sesión de cabildo, arma tu **hoja de control del municipio** en media cuartilla: **(1)** localiza en tu Ley Orgánica a quién pertenece la contraloría interna y si tu cargo la concentra o no —cita el artículo: citar o no citar decide la conversación—; **(2)** anota los cinco riesgos de patrimonio que ya identificaste (bodega sin inventario, predio sin título, arrendamiento vigente sin contrato visible, vehículo oficial asignado «de palabra», obra sin regla de cierre) y cruza esa lista con el programa anual del OCI: los tres que no estén en su programa son tu agenda propia de revisión; **(3)** redacta en tres líneas la propuesta de acuerdo para que el OCI informe al cabildo y a la sindicatura cada semestre. Si descubres que en tu municipio no hay OCI sino «un abogado de confianza de presidencia», titula esa hoja «primer problema del periodo» y llévala al siguiente punto: crear la unidad con su programa y presupuesto es un acuerdo que tu voto constr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mapa del control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191" r:id="rId1"/>
    <p:sldLayoutId id="2481835192" r:id="rId2"/>
    <p:sldLayoutId id="2481835193" r:id="rId3"/>
    <p:sldLayoutId id="24818351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4215b466f881d320519086003d7f2b26406ee1c6bea93141.jpg"/>
  <Relationship Id="rId3" Type="http://schemas.openxmlformats.org/officeDocument/2006/relationships/hyperlink" Target="https://politica.lumbre.lat/object/sin-con-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sin-con-r01-oa01" TargetMode="External"/>
  <Relationship Id="rId4" Type="http://schemas.openxmlformats.org/officeDocument/2006/relationships/hyperlink" Target="https://politica.lumbre.lat/object/sin-con-r0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THUJLbuqnJA3.jpg"/>
  <Relationship Id="rId3" Type="http://schemas.openxmlformats.org/officeDocument/2006/relationships/hyperlink" Target="https://politica.lumbre.lat/object/sin-con-r01-oa01" TargetMode="External"/>
  <Relationship Id="rId4" Type="http://schemas.openxmlformats.org/officeDocument/2006/relationships/hyperlink" Target="https://www.youtube.com/watch?v=THUJLbuqnJA" TargetMode="External"/>
  <Relationship Id="rId5" Type="http://schemas.openxmlformats.org/officeDocument/2006/relationships/hyperlink" Target="https://www.youtube.com/watch?v=THUJLbuqnJA"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órg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vi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nicip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un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rá]]></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con-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es el control interno municipal, qué hace el órgano interno de control (OCI), cómo se articula con el Sistema Nacional y Estatal Anticorrupción, y dónde termina su función frente a la del sínd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uchos ayuntamientos el síndico descubre el órgano interno de control el día en que le toca defenderse de él. Entrega el mapa antes del conflicto: qué es el control interno, cómo se arma el OCI según la ley de tu estado —bajo el contralor municipal o bajo la propia sindicatura—, qué significa el Sistema Estatal Anticorrupción para tu municipio y por qué el OCI nunca sustituirá tu vigilancia del patrimonio. Piso: LGRA y artículo 113 constitucional; el detalle orgánico es variable por estad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raloría · control interno · OCI · SNAF · auditoría · sínd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rol interno no es un departamento: es el sistema que revisa antes de que revise el de fuera]]></a:t>
            </a:r>
          </a:p>
        </p:txBody>
      </p:sp>
      <p:pic>
        <p:nvPicPr>
          <p:cNvPr id="3" name="" descr="Lupa sobre una pila de documentos administrativos en un escritorio de oficina">
            <a:hlinkClick r:id="rId3" tooltip="Lupa sobre una pila de documentos administrativos en un escritorio de oficina"/>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órgano de control sin programa anual es una oficina con archivero: guarda papeles, no previene desvíos. Tu trabajo como síndico es conocer su programa y sus hallazgos antes de que lleguen a la pren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con-r01-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trol interno no es un departamento: es el sistema que revisa antes de que revise el de fu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3]]></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rincipales funciones y atribuciones del Órgano de Control Interno Municipal]]></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e la Auditoría Superior del Estado de Guerrero). Lumbre no aloja ni controla el contenido enlazado.]]></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trol interno no es un departamento: es el sistema que revisa antes de que revise el de fuera]]></a:t>
            </a:r>
          </a:p>
        </p:txBody>
      </p:sp>
      <p:sp>
        <p:nvSpPr>
          <p:cNvPr id="8" name=""/>
          <p:cNvSpPr txBox="1"/>
          <p:nvPr/>
        </p:nvSpPr>
        <p:spPr>
          <a:xfrm>
            <a:off x="514350" y="2019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ón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re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li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órg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sti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tiv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ci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icorrup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NA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PE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l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cio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l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ten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ponsabilid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for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lo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ur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x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u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3]]></a:t>
            </a:r>
          </a:p>
        </p:txBody>
      </p:sp>
      <p:sp>
        <p:nvSpPr>
          <p:cNvPr id="7" name="" descr=""/>
          <p:cNvSpPr/>
          <p:nvPr/>
        </p:nvSpPr>
        <p:spPr>
          <a:xfrm>
            <a:off x="514350" y="1219200"/>
            <a:ext cx="8115300" cy="2705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ntrevista de los quince minutos (hazla en tu primer mes)]]></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t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gra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áre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est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j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ier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er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d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veedur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pen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gánica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s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gán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l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ndic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3]]></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r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ri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venta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re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e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t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ue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na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dit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peri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u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pi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o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i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1-6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rá]]></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d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it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nd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9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ática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ue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v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trimon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b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l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form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n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re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quit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PE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tor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l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r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iz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sti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habil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habil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z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ntrol interno no es un departamento: es el sistema que revisa antes de que revise el de fuera]]></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municipio acaba de crear una dirección de contraloría y en la primera sesión del cabildo el presidente propone que «la contraloría le reporte directamente a él para ser más eficiente». Como síndico, la lectura correcta del acuerdo es:]]></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 detalle organizativo sin consecuencias: quien reciba el reporte de la contraloría no altera el control interno del municip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3]]></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e ser legal según tu Ley Orgánica, pero concentrar el reporte de contraloría en el presidente debilita la independencia del OCI y te obliga a exigir informes también al cabildo y a la sindicatura, porque el control no puede revisar con imparcialidad a quien lo dirige]]></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ilegal en todo México: la LGRA prohíbe expresamente que la contraloría municipal dependa del presidente municipal]]></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irrelevante porque las contralorías municipales solo existen en estados con Sistema Estatal Anticorrup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ntrol interno no es un departamento: es el sistema que revisa antes de que revise el de fuera]]></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actor del sistema de control municipal con la función que le toca de acuerdo con el marco nacional (y el detalle local, siempre variable):]]></a:t>
            </a:r>
          </a:p>
        </p:txBody>
      </p:sp>
      <p:sp>
        <p:nvSpPr>
          <p:cNvPr id="9"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3181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Órgano interno de control (OCI) del municipio]]></a:t>
            </a:r>
          </a:p>
        </p:txBody>
      </p:sp>
      <p:sp>
        <p:nvSpPr>
          <p:cNvPr id="11" name=""/>
          <p:cNvSpPr txBox="1"/>
          <p:nvPr/>
        </p:nvSpPr>
        <p:spPr>
          <a:xfrm>
            <a:off x="514350" y="35337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uditoría Superior del estado]]></a:t>
            </a:r>
          </a:p>
        </p:txBody>
      </p:sp>
      <p:sp>
        <p:nvSpPr>
          <p:cNvPr id="12" name=""/>
          <p:cNvSpPr txBox="1"/>
          <p:nvPr/>
        </p:nvSpPr>
        <p:spPr>
          <a:xfrm>
            <a:off x="514350" y="3886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uditoría Superior de la Federación (ASF)]]></a:t>
            </a:r>
          </a:p>
        </p:txBody>
      </p:sp>
      <p:sp>
        <p:nvSpPr>
          <p:cNvPr id="13" name=""/>
          <p:cNvSpPr txBox="1"/>
          <p:nvPr/>
        </p:nvSpPr>
        <p:spPr>
          <a:xfrm>
            <a:off x="514350" y="4238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ité de Participación Ciudadana del SEA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ión externa de la cuenta pública estatal y municipal conforme a la ley local de fiscalización]]></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scalización de los recursos federales ejercidos por el municipio (participaciones y convenios con etiqueta de recurso federal)]]></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razo ciudadano del sistema anticorrupción: vigilancia de la política estatal y enlace con contraloría social]]></a:t>
            </a:r>
          </a:p>
        </p:txBody>
      </p:sp>
      <p:sp>
        <p:nvSpPr>
          <p:cNvPr id="11" name=""/>
          <p:cNvSpPr txBox="1"/>
          <p:nvPr/>
        </p:nvSpPr>
        <p:spPr>
          <a:xfrm>
            <a:off x="628650" y="34956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rol interno, revisiones, quejas e investigación de responsabilidades administrativas de servidores municipales (arts. 49 y 51-64 LGRA; adscripción = REGLA ESTAT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ntrol interno no es un departamento: es el sistema que revisa antes de que revise el de fuera]]></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a que sigue una queja ciudadana por un posible desvío en una obra municipal, desde que entra al OCI hasta la sanción (trazo general; plazos y nombres exactos varían por estado):]]></a:t>
            </a:r>
          </a:p>
        </p:txBody>
      </p:sp>
      <p:sp>
        <p:nvSpPr>
          <p:cNvPr id="9" name=""/>
          <p:cNvSpPr txBox="1"/>
          <p:nvPr/>
        </p:nvSpPr>
        <p:spPr>
          <a:xfrm>
            <a:off x="628650" y="32289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OCI resuelve si archiva o fundamenta probable falta administrativa conforme a la LGRA y la ley local]]></a:t>
            </a:r>
          </a:p>
        </p:txBody>
      </p:sp>
      <p:sp>
        <p:nvSpPr>
          <p:cNvPr id="10" name=""/>
          <p:cNvSpPr txBox="1"/>
          <p:nvPr/>
        </p:nvSpPr>
        <p:spPr>
          <a:xfrm>
            <a:off x="628650" y="39052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hay falta grave con implicaciones penales, se da vista al Ministerio Público en paralelo al procedimiento administrativ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dicta resolución en el procedimiento de responsabilidades, con audiencia y pruebas del presunto responsabl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solución firme produce sanciones (amonestación a inhabilitación) y se reporta a los sistemas estatal y nacional]]></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queja o denuncia se recibe en el OCI (o se detecta en revisión) y se desahoga el expediente de investig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ntrol interno no es un departamento: es el sistema que revisa antes de que revise el de fuera]]></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la Ley Orgánica de tu estado concentra la contraloría interna en la sindicatura, el síndico queda fuera de toda revisión porque sería juzgarse a sí mismo.]]></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ntrol interno no es un departamento: es el sistema que revisa antes de que revise el de fuera]]></a:t>
            </a:r>
          </a:p>
        </p:txBody>
      </p:sp>
      <p:sp>
        <p:nvSpPr>
          <p:cNvPr id="8" name=""/>
          <p:cNvSpPr txBox="1"/>
          <p:nvPr/>
        </p:nvSpPr>
        <p:spPr>
          <a:xfrm>
            <a:off x="514350" y="180022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_ interno es el sistema de reglas y registros con el que cada área se revisa al operar; el OCI además de vigilarlo recibe quejas e investiga ____ administrativas; y ningún organigrama exime al síndico de su reserva constitucional de cuidar el patrimonio y la defensa ____ del ayuntami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ntrol interno no es un departamento: es el sistema que revisa antes de que revise el de fuera]]></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ctas de la primera sesión de cabildo describe cuatro acuerdos de control interno. Uno de ellos es una trampa clásica que el síndico debe señalar antes de votar. Encuéntrala:]]></a:t>
            </a:r>
          </a:p>
        </p:txBody>
      </p:sp>
      <p:sp>
        <p:nvSpPr>
          <p:cNvPr id="9" name=""/>
          <p:cNvSpPr txBox="1"/>
          <p:nvPr/>
        </p:nvSpPr>
        <p:spPr>
          <a:xfrm>
            <a:off x="628650" y="2895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instruye a cada dirección entregar al OCI su inventario documental antes del cierre del primer trimestre.»]]></a:t>
            </a:r>
          </a:p>
        </p:txBody>
      </p:sp>
      <p:sp>
        <p:nvSpPr>
          <p:cNvPr id="10" name=""/>
          <p:cNvSpPr txBox="1"/>
          <p:nvPr/>
        </p:nvSpPr>
        <p:spPr>
          <a:xfrm>
            <a:off x="628650" y="35718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OCI publicará su programa anual de revisión y presentará informe semestral al cabildo en sesión públi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3]]></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expedientes de investigación en trámite podrán ser revisados directamente por el síndico contralor, quien podrá archivarlos de plano cuando encuentre irregularidades subsanadas.»]]></a:t>
            </a:r>
          </a:p>
        </p:txBody>
      </p:sp>
      <p:sp>
        <p:nvSpPr>
          <p:cNvPr id="8" name=""/>
          <p:cNvSpPr txBox="1"/>
          <p:nvPr/>
        </p:nvSpPr>
        <p:spPr>
          <a:xfrm>
            <a:off x="628650" y="22098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observaciones de la cuenta pública anterior tendrán responsable nombrado, fecha de solventación y reporte en cada sesión de hacien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ntrol interno no es un departamento: es el sistema que revisa antes de que revise el de fuera]]></a:t>
            </a:r>
          </a:p>
        </p:txBody>
      </p:sp>
      <p:sp>
        <p:nvSpPr>
          <p:cNvPr id="8" name=""/>
          <p:cNvSpPr txBox="1"/>
          <p:nvPr/>
        </p:nvSpPr>
        <p:spPr>
          <a:xfrm>
            <a:off x="514350" y="1800225"/>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rc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bil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hoj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trol]]></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d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rtil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cali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gán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tene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alo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r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ent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tícu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versac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o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iesg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trimon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dentifica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ode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nta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d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ítu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renda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g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si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hícu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fici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sign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lab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u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3]]></a:t>
            </a:r>
          </a:p>
        </p:txBody>
      </p:sp>
      <p:sp>
        <p:nvSpPr>
          <p:cNvPr id="7" name=""/>
          <p:cNvSpPr txBox="1"/>
          <p:nvPr/>
        </p:nvSpPr>
        <p:spPr>
          <a:xfrm>
            <a:off x="514350" y="121920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gra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u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C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gra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en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vis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uer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C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form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bil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dicatu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est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ub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C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bog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fian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id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tu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m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ble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i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év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gu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e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gra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u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uer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truy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 lectura: el organigrama del control siempre está en la ley local; lo que nadie pone en la ley es la costumbre de revisarl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trol interno no es un departamento: es el sistema que revisa antes de que revise el de fuera]]></a:t>
            </a:r>
          </a:p>
        </p:txBody>
      </p:sp>
      <p:sp>
        <p:nvSpPr>
          <p:cNvPr id="8" name=""/>
          <p:cNvSpPr txBox="1"/>
          <p:nvPr/>
        </p:nvSpPr>
        <p:spPr>
          <a:xfrm>
            <a:off x="514350" y="20193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0193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 interno es el sistema; OCI es la unidad que lo vigila, recibe quejas e investiga responsabilidades.]]></a:t>
            </a:r>
          </a:p>
        </p:txBody>
      </p:sp>
      <p:sp>
        <p:nvSpPr>
          <p:cNvPr id="10" name=""/>
          <p:cNvSpPr txBox="1"/>
          <p:nvPr/>
        </p:nvSpPr>
        <p:spPr>
          <a:xfrm>
            <a:off x="514350" y="27527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7527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scripción del OCI municipal (contraloría, sindicatura o cabildo) es REGLA ESTATAL: lee TU Ley Orgánica antes de discutir.]]></a:t>
            </a:r>
          </a:p>
        </p:txBody>
      </p:sp>
      <p:sp>
        <p:nvSpPr>
          <p:cNvPr id="12" name=""/>
          <p:cNvSpPr txBox="1"/>
          <p:nvPr/>
        </p:nvSpPr>
        <p:spPr>
          <a:xfrm>
            <a:off x="514350" y="3800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3800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115 fr. I reserva patrimonio y defensa jurídica al síndico: ningún organigrama te delega esa vigilancia a la contralor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stigado no es inhabilitado: el debido proceso exige audiencia y prueba, y la resolución firme es lo que sancio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índico y OCI que se enteran de un desvío por caminos distintos tienen dos controles peleados y control real: ce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mapa del control municip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sistema de unidad, sabes dónde firma tu ley local y tienes clara la frontera 115: patrimonio y defensa jurídica no se delegan. Siguiente: la otra cara del mapa —qué pasa cuando el OCI te toca a ti.]]></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par sistema/órgano y el catálogo de faltas graves 51-64 de la LGRA: sin esa frontera no puedes ni defender tu expediente ni votar un acuerdo de control sin riesg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1-oa01"/>
              </a:rPr>
              <a:t><![CDATA[El órgano interno de control: qué revisa en tu municipio y qué nunca hará por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trol interno no es un departamento: es el sistema que revisa antes de que revise el de fuera]]></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ú también eres revisado: la sindicatura ante el órgano de control]]></a:t>
            </a:r>
            <a:r>
              <a:rPr lang="en-US" strike="noStrike" sz="2100" spc="0" u="none" cap="none">
                <a:solidFill>
                  <a:srgbClr val="1B2438">
                    <a:alpha val="100000"/>
                  </a:srgbClr>
                </a:solidFill>
                <a:latin typeface="Calibri"/>
              </a:rPr>
              <a:t><![CDATA[ — qué hacer cuando el OCI te investiga, cómo se blinda tu firma y por qué tu mejor defensa es el mismo expediente que exiges a los demá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2026-10-24T05:15:18Z</dcterms:created>
  <dcterms:modified xsi:type="dcterms:W3CDTF">2026-10-24T05:15:18Z</dcterms:modified>
  <dc:title>El órgano interno de control: qué revisa en tu municipio y qué nunca hará por ti</dc:title>
  <dc:description>Presentación editable del OA «El órgano interno de control: qué revisa en tu municipio y qué nunca hará por ti». Enlace: https://politica.lumbre.lat/object/sin-con-r01-oa01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