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Eduardo Becerra Mo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in-con-r03-oa02]]></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con-r03-oa02]]></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p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Lupa sobre una pila de documentos administrativos en un escritorio de ofic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informe con fotos de inauguración informa al electorado; el informe con línea base y fuente rinde cuentas al municipio. La LGT te obliga a lo segundo; la costumbre local te empuja a lo pri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in-con-r03-oa0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1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3 de 1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4 de 12).]]></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5 de 1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6 de 1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7 de 12).]]></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8 de 1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9 de 1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10 de 1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11 de 1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12 de 1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Revisar el alcance: la reserva solo cubre las proposiciones técnicas y económicas pendientes de fallo; emitido el fallo, la licitación es pública en su conjunto. Reservar más que el causal es excepción abus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opción correcta aplica el criterio que casi nadie aplica: la reserva es **quirúrgica**, no de cobija. El régimen de excepciones de la LGT protege el desarrollo de procedimientos de contratación —y en concreto la comparación leal de proposiciones—, pero esa protección muere con el fallo: desde ese momento la licitación es pública de cabo a rabo (convocatoria, participantes, montos, contrato). Declarar «reservada la licitación» a secas (a), o reservarse el año completo (d), es usar la excepción como opacidad preventiva: práctica que los órganos garantes revierten con resolución y multa al sujeto obligado. La opción c falla por ingenuidad: las excepciones existen y son legítimas dentro de su causal. Nota práctica: cuando la dirección pida reserva «por competencia», exígele el oficio fundado que delimite **qué documentos** y **hasta cuándo**: la delimitación escrita es la diferencia entre una reserva y una escond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lcance real de la excepción de reserva en contrat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con-r03-oa0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Informe de resultados del primer año → Cada cifra con línea base, fuente del dato y resultado ciudadano —gasto no es resultado: sin base no hay logro, hay as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ligaciones de transparencia en plataforma nacional → Secciones actualizadas con fecha visible de última actualización, no carga única de enero con PDFs escane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ortal municipal de datos abiertos → Cinco conjuntos en formato reutilizable: presupuesto, contratos, obras con ubicación, inventario de bienes, embudo de quej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istema de atención de quejas → Folio al recibir, dueño con nombre al turnar, respuesta escrita en plazo y cierre con verificación —más datos personales del quejoso proteg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roducto ↔ prueba de rendición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con-r03-oa0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Relacionar»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cepción con folio: la queja entra al sistema (buzón, plataforma u oficialía) y el ciudadano recibe acuse con número y plazo → Clasificación: materia (servicios/medio ambiente), zona, urgencia y verificación de datos sin exponer al quejoso → Turno con dueño: dirección de servicios públicos nombra responsable con nombre, fecha comprometida y evidencia requerida → Acción y respuesta escrita al ciudadano: qué se hizo, cuándo se hizo y con qué constancia fotográfica o de visita → Cierre con verificación y aprendizaje: re-visita al punto, confirmación de que no reincide, y registro de la causa para que la métrica del municipio mejo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embudo existe para que la queja produzca dos cosas: un problema resuelto y un dato que mejore el sistema. El folio (a) es lo que convierte la queja en asunto del ayuntamiento y no en favor personal del funcionario de turno; la clasificación con protección del quejoso (b) es lo que mantiene vivo el canal —el nombre filtrado es el funeral de la confianza—; el turno con dueño (c) es la diferencia entre «ya se canalizó» (frase que no resuelve nada) y «el responsable es Juan con fecha 14» (frase que sí); la respuesta escrita con evidencia (d) es la rendición micro, la que le devuelve al ciudadano la idea de que reportar sirve; y la verificación con causa (e) es el cierre del ciclo de calidad: el basurero que se re-visita no es paranoia, es el único modo de que la estadística municipal diga «reincidente cero» con verdad. Un municipio que cierra quejas en (d) resuelve; uno que cierra en (e) gobier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iclo de la queja con cierre verifi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con-r03-oa0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Ordenar la secuencia»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y es la trampa de los datos duros sin contexto. La cifra existe —alguien la sacó de una báscula— pero no rinde cuentas porque nadie sabe si 120 toneladas es victoria o desastre: ¿cuál era la línea base, cuánto se recogía el trimestre anterior, qué colonia sigue sin recolección? Sin base no hay logro: hay asiento contable con foto. Rendición suficiente exige el tríptico completo: base, fuente, resultado ciudadano —«la cobertura de recolección pasó de 78 a 94 por ciento de las calles catalogadas, según el bitácora de rutas, con 3 colonias pendientes por compactación de la unidad 2024». Y hay una segunda razón por la que «120 toneladas» no alcanza: la rendición se evalúa también por su contraste con la queja —si el mismo trimestre acumuló 214 reportes ciudadanos de basura en 6 colonias, el dato de toneladas es un folleto selectivo, y el periodismo local te va a rendir cuentas a ti con el número que no publicaste. El dato verificable es condición necesaria; nunca es sufic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ifra dura sin línea base vs rendición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con-r03-oa0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obligado · criterio · base · verif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Obligado, criterio, base y verificación: la rendición de cuentas en cuatro tiempos. Sujeto obligado es el nombre legal de tu responsabilidad —no una cortesía federativa—; criterio es lo que separa una excepción legítima de una escondida; base es lo que separa un resultado de un gasto; y verificación es lo que separa un trámite cerrado de un problema resuel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enguaje nuclear de la rendición de cuen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con-r03-oa0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ste gobierno invirtió con austeridad republicana y transparencia absoluta, por lo que no existe un solo peso sin comprob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segundo párrafo es el folleto: no rinde ni un dato verificable —«austeridad republicana» es adjetivo de discurso, «transparencia absoluta» es auto-elogio sin métrica y «ni un solo peso sin comprobación» es promesa en voz alta hasta que la cuenta pública se dicte. La ASE lo lee como «resultado sin base»: la rendición que se defiende con superlativos confiesa que no puede defenderse con datos. Los otros tres son el modelo: ejecución con corte publicado (a), deuda con tabla descargable (c), cobertura con fuente y pendiente con programa (d) —los tres dicen qué falta, porque la única firma que da credibilidad a un informe es la que incluye sus rojos. La corrección que el síndico propone no es estética: sustituir el párrafo 2 por el que la dirección de hacienda no quiso escribir —las 3 observaciones del año anterior en proceso de solventación con fecha compromet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árrafo sin dato verificable en informe públ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olitica.lumbre.lat/object/sin-con-r03-oa02]]></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pón en tu siguiente sesión de cabildo un **calendario de rendición municipal** en media cuartilla con cuatro líneas: **(1)** mes, día y responsable de la actualización de obligaciones de transparencia en la plataforma nacional (no «cuando se pueda»); **(2)** los cinco conjuntos de datos abiertos de TU municipio (presupuesto, contratos, obras con ubicación, inventario de bienes, embudo de quejas) y su formato sin comprar software —bastan tablas descargables en la página municipal—; **(3)** el plazo de respuesta de quejas que tu reglamento fija —y si no fija ninguno, propón treinta días naturales con folio y acuse—; **(4)** tu propia línea como síndico: **un informe trimestral corto de tu gestión patrimonial** (qué inventariaste, qué defendiste, qué observaste) publicado con cifras y fuentes: nada blinda más tu posición que el precedente de quien exige datos y también rinde los suyos. Lleva la cuartilla firmada y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in-con-r03-oa0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Reflexión» (2 de 3).]]></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Reflexión» (3 de 3).]]></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rendición de cuentas sin foll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olitica.lumbre.lat/object/sin-con-r03-oa0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32613" r:id="rId1"/>
    <p:sldLayoutId id="2481832614" r:id="rId2"/>
    <p:sldLayoutId id="2481832615" r:id="rId3"/>
    <p:sldLayoutId id="248183261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1fc10b481e883a7aa187072073db4307322db47aec834e5d1.jpg"/>
  <Relationship Id="rId3" Type="http://schemas.openxmlformats.org/officeDocument/2006/relationships/hyperlink" Target="https://politica.lumbre.lat/object/sin-con-r03-oa02"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3-oa02"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3-oa02"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3-oa02"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png"/>
  <Relationship Id="rId3" Type="http://schemas.openxmlformats.org/officeDocument/2006/relationships/hyperlink" Target="https://politica.lumbre.lat/object/sin-con-r03-oa02" TargetMode="External"/>
  <Relationship Id="rId4" Type="http://schemas.openxmlformats.org/officeDocument/2006/relationships/hyperlink" Target="https://politica.lumbre.lat/object/sin-con-r03-oa02" TargetMode="Externa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3-oa02"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3-oa02"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3-oa02"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3-oa02"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3-oa02"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3-oa02"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3-oa02"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3-oa02"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3-oa02"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3-oa02"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3-oa02"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3-oa02"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3-oa02"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3-oa02"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3-oa02"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3-oa02"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3-oa02"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3-oa02"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3-oa02"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3-oa02"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3-oa02"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3-oa02"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3-oa02"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3-oa02"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3-oa02"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3-oa02" TargetMode="Externa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3-oa02"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3-oa02"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olitica.lumbre.lat/object/sin-con-r03-oa02"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endic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uenta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i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folle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nform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úblic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at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bierto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ja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Eduardo Becerra Mor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olitica.lumbre.lat/object/sin-con-r03-oa02"/>
              </a:rPr>
              <a:t><![CDATA[Ver el OA en politica.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3-oa02"/>
              </a:rPr>
              <a:t><![CDATA[Rendición de cuentas sin folleto: informe público, datos abiertos y qu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3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perar la rendición de cuentas municipal en sus tres vías efectivas: obligaciones de transparencia bajo la LGT, informe público con datos verificables y gestión de quejas con cierre documentado, distinguiendo rendición de cuentas de propagand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3-oa02"/>
              </a:rPr>
              <a:t><![CDATA[Rendición de cuentas sin folleto: informe público, datos abiertos y qu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3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ndir cuentas no es imprimir un informe con foto del alcalde: es responder con datos y en plazo. Esta lección opera las tres vías de la rendición municipal: las obligaciones de transparencia bajo la LGT como sujeto obligado, el informe público defendible —línea base, fuente, resultado— y el embudo de quejas con folio, dueño, respuesta y verificación. Incluye los cinco conjuntos de datos abiertos y el régimen de excepciones con criterio. El procedimiento local varía por estado y se etiqueta.]]></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Eduardo Becerra Mor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3-oa02"/>
              </a:rPr>
              <a:t><![CDATA[Rendición de cuentas sin folleto: informe público, datos abiertos y qu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34]]></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rendición de cuentas · transparencia · datos abiertos · quejas · informe público · síndic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diferencia entre rendición de cuentas y propaganda cabe en una línea: datos verificables]]></a:t>
            </a:r>
          </a:p>
        </p:txBody>
      </p:sp>
      <p:pic>
        <p:nvPicPr>
          <p:cNvPr id="3" name="" descr="Lupa sobre una pila de documentos administrativos en un escritorio de oficina">
            <a:hlinkClick r:id="rId3" tooltip="Lupa sobre una pila de documentos administrativos en un escritorio de oficina"/>
          </p:cNvPr>
          <p:cNvPicPr>
            <a:picLocks noChangeAspect="1"/>
          </p:cNvPicPr>
          <p:nvPr>
            <p:ph type="pic" idx="1"/>
          </p:nvPr>
        </p:nvPicPr>
        <p:blipFill>
          <a:blip r:embed="rId2"/>
          <a:stretch>
            <a:fillRect/>
          </a:stretch>
        </p:blipFill>
        <p:spPr>
          <a:xfrm>
            <a:off x="3438525" y="1257300"/>
            <a:ext cx="2266950" cy="2266950"/>
          </a:xfrm>
          <a:prstGeom prst="rect">
            <a:avLst/>
          </a:prstGeom>
          <a:noFill/>
        </p:spPr>
      </p:pic>
      <p:sp>
        <p:nvSpPr>
          <p:cNvPr id="4" name="Placeholder for body"/>
          <p:cNvSpPr/>
          <p:nvPr>
            <p:ph type="body" idx="2"/>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informe con fotos de inauguración informa al electorado; el informe con línea base y fuente rinde cuentas al municipio. La LGT te obliga a lo segundo; la costumbre local te empuja a lo primer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olitica.lumbre.lat/object/sin-con-r03-oa02"/>
              </a:rPr>
              <a:t><![CDATA[Ver imagen original en el 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1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3-oa02"/>
              </a:rPr>
              <a:t><![CDATA[Rendición de cuentas sin folleto: informe público, datos abiertos y qu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3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diferencia entre rendición de cuentas y propaganda cabe en una línea: datos verificables]]></a:t>
            </a:r>
          </a:p>
        </p:txBody>
      </p:sp>
      <p:sp>
        <p:nvSpPr>
          <p:cNvPr id="8" name=""/>
          <p:cNvSpPr txBox="1"/>
          <p:nvPr/>
        </p:nvSpPr>
        <p:spPr>
          <a:xfrm>
            <a:off x="514350" y="2019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bligacion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ansparenci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yunta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je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blig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e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spa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c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cr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nif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mpl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1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3-oa02"/>
              </a:rPr>
              <a:t><![CDATA[Rendición de cuentas sin folleto: informe público, datos abiertos y qu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34]]></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di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1)]]></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taf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ág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lig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spa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z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dific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rc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cu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veed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en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gram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cial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3 de 1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3-oa02"/>
              </a:rPr>
              <a:t><![CDATA[Rendición de cuentas sin folleto: informe público, datos abiertos y qu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3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rma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lic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ruc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gán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ualizab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ch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lti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tualiz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sibl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2)]]></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end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olicitud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form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udada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z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er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G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i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ábi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pliab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ur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órg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r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c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eg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lac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i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anspa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c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áre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ic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r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3)]]></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sten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égim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xcepcion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4 de 1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3-oa02"/>
              </a:rPr>
              <a:t><![CDATA[Rendición de cuentas sin folleto: informe público, datos abiertos y qu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3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riteri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ámb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idencia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o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l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g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erv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eni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cume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ndi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olu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cedimie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iber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il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for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c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m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nsi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ag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id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mp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2)]]></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mp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eativ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olu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órgan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5 de 1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3-oa02"/>
              </a:rPr>
              <a:t><![CDATA[Rendición de cuentas sin folleto: informe público, datos abiertos y qu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3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ar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c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n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iod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c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ác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yunta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culta».\n\nV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form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úblic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fendibl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u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i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fend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if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ement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íne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ó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b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u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ó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st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ud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ultad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i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st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nd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aga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re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gas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6 de 1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3-oa02"/>
              </a:rPr>
              <a:t><![CDATA[Rendición de cuentas sin folleto: informe público, datos abiertos y qu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34]]></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ultad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jercie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8]]></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ll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che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or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udadan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ch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z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n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ja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12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43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u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ú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st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en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udad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nd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rific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e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ie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it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lo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c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c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nd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dac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id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o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igi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acien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pald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ibu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g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f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7 de 1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3-oa02"/>
              </a:rPr>
              <a:t><![CDATA[Rendición de cuentas sin folleto: informe público, datos abiertos y qu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3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dr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ú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di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bil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osit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serv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t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8 de 1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3-oa02"/>
              </a:rPr>
              <a:t><![CDATA[Rendición de cuentas sin folleto: informe público, datos abiertos y qu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3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at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biert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j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étod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ier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s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n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inc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junt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mbia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i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d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gua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supue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zado/ejecu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DF]]></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tográfic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rat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veedor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tiv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n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genc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br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r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bic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z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sabl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ventar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ien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ueb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trimon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1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últi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id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mbu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9 de 1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3-oa02"/>
              </a:rPr>
              <a:t><![CDATA[Rendición de cuentas sin folleto: informe público, datos abiertos y qu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3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ej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ado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a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te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ra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l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móme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lít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b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412]]></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j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r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88]]></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obern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z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stion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scu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stem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cib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z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ís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taf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ficial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ol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nu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lasific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vici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ien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te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zo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r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ár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sab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ueñ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mbr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spon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spond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laz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0 de 1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3-oa02"/>
              </a:rPr>
              <a:t><![CDATA[Rendición de cuentas sin folleto: informe público, datos abiertos y qu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34]]></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lam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íj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u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end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err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erificación]]></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étr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n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centa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j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endi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centa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j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el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vid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isit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te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jo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erv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CI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t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se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je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lig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lt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m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jo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discre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can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b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ja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1 de 1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3-oa02"/>
              </a:rPr>
              <a:t><![CDATA[Rendición de cuentas sin folleto: informe público, datos abiertos y qu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34]]></a:t>
            </a:r>
          </a:p>
        </p:txBody>
      </p:sp>
      <p:sp>
        <p:nvSpPr>
          <p:cNvPr id="7" name="" descr=""/>
          <p:cNvSpPr/>
          <p:nvPr/>
        </p:nvSpPr>
        <p:spPr>
          <a:xfrm>
            <a:off x="514350" y="1219200"/>
            <a:ext cx="8115300" cy="30194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30194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s tres preguntas que delatan si tu municipio rinde cuentas de verdad]]></a:t>
            </a:r>
          </a:p>
        </p:txBody>
      </p:sp>
      <p:sp>
        <p:nvSpPr>
          <p:cNvPr id="10" name=""/>
          <p:cNvSpPr txBox="1"/>
          <p:nvPr/>
        </p:nvSpPr>
        <p:spPr>
          <a:xfrm>
            <a:off x="685800" y="19621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plícal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nt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opon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alqui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uer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ansparen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bild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1)]]></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ón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á]]></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supues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gres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ñ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format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reutilizab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ab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scargab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inci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jecu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blic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últi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r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sorerí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pue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á]]></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DF]]></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form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adi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ab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c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r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a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bier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itrin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2)]]></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a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iudad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i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latafor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ab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á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stó]]></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anqueti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ll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2 de 1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3-oa02"/>
              </a:rPr>
              <a:t><![CDATA[Rendición de cuentas sin folleto: informe público, datos abiertos y qu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34]]></a:t>
            </a:r>
          </a:p>
        </p:txBody>
      </p:sp>
      <p:sp>
        <p:nvSpPr>
          <p:cNvPr id="7" name="" descr=""/>
          <p:cNvSpPr/>
          <p:nvPr/>
        </p:nvSpPr>
        <p:spPr>
          <a:xfrm>
            <a:off x="514350" y="1219200"/>
            <a:ext cx="8115300" cy="25812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5812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án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í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a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pon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lac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ansparen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laz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egoc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cu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áre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form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je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blig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r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ú,]]></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reccion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3)]]></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últi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j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iudada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gistr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en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ol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ueñ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pue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cri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rific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ier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sapareció]]></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uz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ech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puest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ranc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al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á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plom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obernanz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ndi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ent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líti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yuntamie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p>
        </p:txBody>
      </p:sp>
      <p:sp>
        <p:nvSpPr>
          <p:cNvPr id="10" name=""/>
          <p:cNvSpPr txBox="1"/>
          <p:nvPr/>
        </p:nvSpPr>
        <p:spPr>
          <a:xfrm>
            <a:off x="685800" y="3419475"/>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000" spc="0" u="none" cap="none">
                <a:solidFill>
                  <a:srgbClr val="1B2438">
                    <a:alpha val="100000"/>
                  </a:srgbClr>
                </a:solidFill>
                <a:latin typeface="Calibri"/>
              </a:rPr>
              <a:t><![CDATA[costumbr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operacion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i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í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oli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scarga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3-oa02"/>
              </a:rPr>
              <a:t><![CDATA[Rendición de cuentas sin folleto: informe público, datos abiertos y qu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34]]></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diferencia entre rendición de cuentas y propaganda cabe en una línea: datos verificables]]></a:t>
            </a:r>
          </a:p>
        </p:txBody>
      </p:sp>
      <p:sp>
        <p:nvSpPr>
          <p:cNvPr id="8" name=""/>
          <p:cNvSpPr txBox="1"/>
          <p:nvPr/>
        </p:nvSpPr>
        <p:spPr>
          <a:xfrm>
            <a:off x="514350" y="1800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dirección de obras pide «declarar reservada» la información de una licitación en curso «porque los participantes podrían conocer las propuestas contrarias y afectar la competencia». La lectura correcta como síndico es:]]></a:t>
            </a:r>
          </a:p>
        </p:txBody>
      </p:sp>
      <p:sp>
        <p:nvSpPr>
          <p:cNvPr id="9" name=""/>
          <p:cNvSpPr txBox="1"/>
          <p:nvPr/>
        </p:nvSpPr>
        <p:spPr>
          <a:xfrm>
            <a:off x="666750" y="32289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servar sin más: afecta la competencia es causal legítima en cualquier materia, y el presidente ya lo autorizó]]></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3-oa02"/>
              </a:rPr>
              <a:t><![CDATA[Rendición de cuentas sin folleto: informe público, datos abiertos y qu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34]]></a:t>
            </a:r>
          </a:p>
        </p:txBody>
      </p:sp>
      <p:sp>
        <p:nvSpPr>
          <p:cNvPr id="7" name=""/>
          <p:cNvSpPr txBox="1"/>
          <p:nvPr/>
        </p:nvSpPr>
        <p:spPr>
          <a:xfrm>
            <a:off x="666750" y="1219200"/>
            <a:ext cx="79629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ar el alcance: la reserva solo cubre las proposiciones técnicas y económicas pendientes de fallo; emitido el fallo, la licitación es pública en su conjunto. Reservar más que el causal es excepción abusiva]]></a:t>
            </a:r>
          </a:p>
        </p:txBody>
      </p:sp>
      <p:sp>
        <p:nvSpPr>
          <p:cNvPr id="8" name=""/>
          <p:cNvSpPr txBox="1"/>
          <p:nvPr/>
        </p:nvSpPr>
        <p:spPr>
          <a:xfrm>
            <a:off x="666750" y="2543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egar toda reserva: en materia de obras no existe ninguna excepción, la transparencia es absoluta]]></a:t>
            </a:r>
          </a:p>
        </p:txBody>
      </p:sp>
      <p:sp>
        <p:nvSpPr>
          <p:cNvPr id="9" name=""/>
          <p:cNvSpPr txBox="1"/>
          <p:nvPr/>
        </p:nvSpPr>
        <p:spPr>
          <a:xfrm>
            <a:off x="666750" y="32385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servar un año «por si acaso», y después se v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3-oa02"/>
              </a:rPr>
              <a:t><![CDATA[Rendición de cuentas sin folleto: informe público, datos abiertos y qu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34]]></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diferencia entre rendición de cuentas y propaganda cabe en una línea: datos verificables]]></a:t>
            </a:r>
          </a:p>
        </p:txBody>
      </p:sp>
      <p:sp>
        <p:nvSpPr>
          <p:cNvPr id="8" name=""/>
          <p:cNvSpPr txBox="1"/>
          <p:nvPr/>
        </p:nvSpPr>
        <p:spPr>
          <a:xfrm>
            <a:off x="514350" y="18002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mpareja cada producto de rendición de cuentas con su prueba de que no es folleto:]]></a:t>
            </a:r>
          </a:p>
        </p:txBody>
      </p:sp>
      <p:sp>
        <p:nvSpPr>
          <p:cNvPr id="9" name=""/>
          <p:cNvSpPr txBox="1"/>
          <p:nvPr/>
        </p:nvSpPr>
        <p:spPr>
          <a:xfrm>
            <a:off x="514350" y="25717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8479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Informe de resultados del primer año]]></a:t>
            </a:r>
          </a:p>
        </p:txBody>
      </p:sp>
      <p:sp>
        <p:nvSpPr>
          <p:cNvPr id="11" name=""/>
          <p:cNvSpPr txBox="1"/>
          <p:nvPr/>
        </p:nvSpPr>
        <p:spPr>
          <a:xfrm>
            <a:off x="514350" y="32004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Obligaciones de transparencia en plataforma nacional]]></a:t>
            </a:r>
          </a:p>
        </p:txBody>
      </p:sp>
      <p:sp>
        <p:nvSpPr>
          <p:cNvPr id="12" name=""/>
          <p:cNvSpPr txBox="1"/>
          <p:nvPr/>
        </p:nvSpPr>
        <p:spPr>
          <a:xfrm>
            <a:off x="514350" y="35528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ortal municipal de datos abiertos]]></a:t>
            </a:r>
          </a:p>
        </p:txBody>
      </p:sp>
      <p:sp>
        <p:nvSpPr>
          <p:cNvPr id="13" name=""/>
          <p:cNvSpPr txBox="1"/>
          <p:nvPr/>
        </p:nvSpPr>
        <p:spPr>
          <a:xfrm>
            <a:off x="514350" y="39052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istema de atención de queja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3-oa02"/>
              </a:rPr>
              <a:t><![CDATA[Rendición de cuentas sin folleto: informe público, datos abiertos y qu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3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8" name=""/>
          <p:cNvSpPr txBox="1"/>
          <p:nvPr/>
        </p:nvSpPr>
        <p:spPr>
          <a:xfrm>
            <a:off x="628650" y="14954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cciones actualizadas con fecha visible de última actualización, no carga única de enero con PDFs escaneados]]></a:t>
            </a:r>
          </a:p>
        </p:txBody>
      </p:sp>
      <p:sp>
        <p:nvSpPr>
          <p:cNvPr id="9" name=""/>
          <p:cNvSpPr txBox="1"/>
          <p:nvPr/>
        </p:nvSpPr>
        <p:spPr>
          <a:xfrm>
            <a:off x="628650" y="21621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inco conjuntos en formato reutilizable: presupuesto, contratos, obras con ubicación, inventario de bienes, embudo de quejas]]></a:t>
            </a:r>
          </a:p>
        </p:txBody>
      </p:sp>
      <p:sp>
        <p:nvSpPr>
          <p:cNvPr id="10" name=""/>
          <p:cNvSpPr txBox="1"/>
          <p:nvPr/>
        </p:nvSpPr>
        <p:spPr>
          <a:xfrm>
            <a:off x="628650" y="2828925"/>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Folio al recibir, dueño con nombre al turnar, respuesta escrita en plazo y cierre con verificación —más datos personales del quejoso protegidos]]></a:t>
            </a:r>
          </a:p>
        </p:txBody>
      </p:sp>
      <p:sp>
        <p:nvSpPr>
          <p:cNvPr id="11" name=""/>
          <p:cNvSpPr txBox="1"/>
          <p:nvPr/>
        </p:nvSpPr>
        <p:spPr>
          <a:xfrm>
            <a:off x="628650" y="38100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ada cifra con línea base, fuente del dato y resultado ciudadano —gasto no es resultado: sin base no hay logro, hay asient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3-oa02"/>
              </a:rPr>
              <a:t><![CDATA[Rendición de cuentas sin folleto: informe público, datos abiertos y qu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34]]></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diferencia entre rendición de cuentas y propaganda cabe en una línea: datos verificables]]></a:t>
            </a:r>
          </a:p>
        </p:txBody>
      </p:sp>
      <p:sp>
        <p:nvSpPr>
          <p:cNvPr id="8" name=""/>
          <p:cNvSpPr txBox="1"/>
          <p:nvPr/>
        </p:nvSpPr>
        <p:spPr>
          <a:xfrm>
            <a:off x="514350" y="1800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el embudo completo de una queja ciudadana sobre un basurero clandestino que reincide frente a una escuela, desde que llega al municipio hasta su cierre útil (plazos = tu reglamento, si no hay, fíjalos):]]></a:t>
            </a:r>
          </a:p>
        </p:txBody>
      </p:sp>
      <p:sp>
        <p:nvSpPr>
          <p:cNvPr id="9" name=""/>
          <p:cNvSpPr txBox="1"/>
          <p:nvPr/>
        </p:nvSpPr>
        <p:spPr>
          <a:xfrm>
            <a:off x="628650" y="32289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lasificación: materia (servicios/medio ambiente), zona, urgencia y verificación de datos sin exponer al quejoso]]></a:t>
            </a:r>
          </a:p>
        </p:txBody>
      </p:sp>
      <p:sp>
        <p:nvSpPr>
          <p:cNvPr id="10" name=""/>
          <p:cNvSpPr txBox="1"/>
          <p:nvPr/>
        </p:nvSpPr>
        <p:spPr>
          <a:xfrm>
            <a:off x="628650" y="39052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Turno con dueño: dirección de servicios públicos nombra responsable con nombre, fecha comprometida y evidencia requerid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3-oa02"/>
              </a:rPr>
              <a:t><![CDATA[Rendición de cuentas sin folleto: informe público, datos abiertos y qu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34]]></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cción y respuesta escrita al ciudadano: qué se hizo, cuándo se hizo y con qué constancia fotográfica o de visita]]></a:t>
            </a:r>
          </a:p>
        </p:txBody>
      </p:sp>
      <p:sp>
        <p:nvSpPr>
          <p:cNvPr id="8" name=""/>
          <p:cNvSpPr txBox="1"/>
          <p:nvPr/>
        </p:nvSpPr>
        <p:spPr>
          <a:xfrm>
            <a:off x="628650" y="1895475"/>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ierre con verificación y aprendizaje: re-visita al punto, confirmación de que no reincide, y registro de la causa para que la métrica del municipio mejore]]></a:t>
            </a:r>
          </a:p>
        </p:txBody>
      </p:sp>
      <p:sp>
        <p:nvSpPr>
          <p:cNvPr id="9" name=""/>
          <p:cNvSpPr txBox="1"/>
          <p:nvPr/>
        </p:nvSpPr>
        <p:spPr>
          <a:xfrm>
            <a:off x="628650" y="28860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cepción con folio: la queja entra al sistema (buzón, plataforma u oficialía) y el ciudadano recibe acuse con número y plaz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3-oa02"/>
              </a:rPr>
              <a:t><![CDATA[Rendición de cuentas sin folleto: informe público, datos abiertos y qu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34]]></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diferencia entre rendición de cuentas y propaganda cabe en una línea: datos verificables]]></a:t>
            </a:r>
          </a:p>
        </p:txBody>
      </p:sp>
      <p:sp>
        <p:nvSpPr>
          <p:cNvPr id="8" name=""/>
          <p:cNvSpPr txBox="1"/>
          <p:nvPr/>
        </p:nvSpPr>
        <p:spPr>
          <a:xfrm>
            <a:off x="514350" y="18002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ublicar el informe de resultados con la cifra «120 toneladas de basura recolectadas este trimestre» es rendición de cuentas suficiente, porque el dato es duro y verificable.]]></a:t>
            </a:r>
          </a:p>
        </p:txBody>
      </p:sp>
      <p:sp>
        <p:nvSpPr>
          <p:cNvPr id="9" name=""/>
          <p:cNvSpPr txBox="1"/>
          <p:nvPr/>
        </p:nvSpPr>
        <p:spPr>
          <a:xfrm>
            <a:off x="666750" y="28956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2766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3-oa02"/>
              </a:rPr>
              <a:t><![CDATA[Rendición de cuentas sin folleto: informe público, datos abiertos y qu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34]]></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diferencia entre rendición de cuentas y propaganda cabe en una línea: datos verificables]]></a:t>
            </a:r>
          </a:p>
        </p:txBody>
      </p:sp>
      <p:sp>
        <p:nvSpPr>
          <p:cNvPr id="8" name=""/>
          <p:cNvSpPr txBox="1"/>
          <p:nvPr/>
        </p:nvSpPr>
        <p:spPr>
          <a:xfrm>
            <a:off x="514350" y="1800225"/>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ayuntamiento es sujeto ____ bajo la LGT: publica sus obligaciones, atiende solicitudes en plazo y sostiene excepciones con ____; el informe público defiende cada cifra con línea ____ y fuente; y la queja ciudadana cierra el ciclo con respuesta escrita y ____ de que no reincidió.]]></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3-oa02"/>
              </a:rPr>
              <a:t><![CDATA[Rendición de cuentas sin folleto: informe público, datos abiertos y qu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34]]></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diferencia entre rendición de cuentas y propaganda cabe en una línea: datos verificables]]></a:t>
            </a:r>
          </a:p>
        </p:txBody>
      </p:sp>
      <p:sp>
        <p:nvSpPr>
          <p:cNvPr id="8" name=""/>
          <p:cNvSpPr txBox="1"/>
          <p:nvPr/>
        </p:nvSpPr>
        <p:spPr>
          <a:xfrm>
            <a:off x="514350" y="18002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borrador del primer informe público del ayuntamiento trae cuatro párrafos para la sección de hacienda. Uno de ellos es el folleto disfrazado de rendición que el síndico debe corregir antes de que se imprima con el escudo. Encuéntralo:]]></a:t>
            </a:r>
          </a:p>
        </p:txBody>
      </p:sp>
      <p:sp>
        <p:nvSpPr>
          <p:cNvPr id="9" name=""/>
          <p:cNvSpPr txBox="1"/>
          <p:nvPr/>
        </p:nvSpPr>
        <p:spPr>
          <a:xfrm>
            <a:off x="628650" y="3228975"/>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ejecución del presupuesto de egresos al cierre del semestre fue del 62 por ciento; el detalle por partida está publicado en la plataforma de transparencia con fecha de cort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3-oa02"/>
              </a:rPr>
              <a:t><![CDATA[Rendición de cuentas sin folleto: informe público, datos abiertos y qu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34]]></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te gobierno invirtió con austeridad republicana y transparencia absoluta, por lo que no existe un solo peso sin comprobación.»]]></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cartera de deuda de corto plazo se redujo en 14 por ciento; la tabla con proveedores y montos es descargable en datos abiertos.»]]></a:t>
            </a:r>
          </a:p>
        </p:txBody>
      </p:sp>
      <p:sp>
        <p:nvSpPr>
          <p:cNvPr id="9" name=""/>
          <p:cNvSpPr txBox="1"/>
          <p:nvPr/>
        </p:nvSpPr>
        <p:spPr>
          <a:xfrm>
            <a:off x="628650" y="257175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servicio de agua reportó 91 por ciento de cobertura según el padrón de tomas activas; el 9 por ciento restante concentra el programa de ampliación 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flex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3-oa02"/>
              </a:rPr>
              <a:t><![CDATA[Rendición de cuentas sin folleto: informe público, datos abiertos y qu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34]]></a:t>
            </a:r>
          </a:p>
        </p:txBody>
      </p:sp>
      <p:sp>
        <p:nvSpPr>
          <p:cNvPr id="7" name=""/>
          <p:cNvSpPr txBox="1"/>
          <p:nvPr/>
        </p:nvSpPr>
        <p:spPr>
          <a:xfrm>
            <a:off x="514350" y="12192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diferencia entre rendición de cuentas y propaganda cabe en una línea: datos verificables]]></a:t>
            </a:r>
          </a:p>
        </p:txBody>
      </p:sp>
      <p:sp>
        <p:nvSpPr>
          <p:cNvPr id="8" name=""/>
          <p:cNvSpPr txBox="1"/>
          <p:nvPr/>
        </p:nvSpPr>
        <p:spPr>
          <a:xfrm>
            <a:off x="514350" y="1800225"/>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p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guien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s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abil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n]]></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calendario]]></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rendición]]></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municip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edi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artil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atr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íneas:]]></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1)]]></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í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sponsabl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ctualizac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bligacion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ransparenci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lataform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acion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an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ueda»);]]></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2)]]></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inc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junt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at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biert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unicipi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esupues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trat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br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ubicac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nventari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bien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mbu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j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orma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mprar]]></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oftwar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basta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abl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scargabl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ágin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flex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3-oa02"/>
              </a:rPr>
              <a:t><![CDATA[Rendición de cuentas sin folleto: informe público, datos abiertos y qu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34]]></a:t>
            </a:r>
          </a:p>
        </p:txBody>
      </p:sp>
      <p:sp>
        <p:nvSpPr>
          <p:cNvPr id="7" name=""/>
          <p:cNvSpPr txBox="1"/>
          <p:nvPr/>
        </p:nvSpPr>
        <p:spPr>
          <a:xfrm>
            <a:off x="514350" y="121920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municipal—;]]></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3)]]></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laz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spues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j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eglament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ij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i]]></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ij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ingun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op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reint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í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atural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oli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acuse—;]]></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4)]]></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opi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íne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m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índico:]]></a:t>
            </a:r>
            <a:r>
              <a:rPr lang="en-US"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un]]></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informe]]></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trimestral]]></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corto]]></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de]]></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tu]]></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gestión]]></a:t>
            </a:r>
            <a:r>
              <a:rPr lang="en-US" b="1" strike="noStrike" sz="2200" spc="0" u="none" cap="none">
                <a:solidFill>
                  <a:srgbClr val="1B2438">
                    <a:alpha val="100000"/>
                  </a:srgbClr>
                </a:solidFill>
                <a:latin typeface="Calibri"/>
              </a:rPr>
              <a:t><![CDATA[ ]]></a:t>
            </a:r>
            <a:r>
              <a:rPr lang="en-US" b="1" strike="noStrike" sz="2200" spc="0" u="none" cap="none">
                <a:solidFill>
                  <a:srgbClr val="1B2438">
                    <a:alpha val="100000"/>
                  </a:srgbClr>
                </a:solidFill>
                <a:latin typeface="Calibri"/>
              </a:rPr>
              <a:t><![CDATA[patrimonia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inventarias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fendis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é]]></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observas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ublicado]]></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ifra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uente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nad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blind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má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u]]></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osició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l]]></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precedent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quie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exig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dat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tambié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rinde]]></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suyos.]]></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lev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uartill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irmada]]></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y]]></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con]]></a:t>
            </a:r>
            <a:r>
              <a:rPr lang="en-US" strike="noStrike" sz="2200" spc="0" u="none" cap="none">
                <a:solidFill>
                  <a:srgbClr val="1B2438">
                    <a:alpha val="100000"/>
                  </a:srgbClr>
                </a:solidFill>
                <a:latin typeface="Calibri"/>
              </a:rPr>
              <a:t><![CDATA[ ]]></a:t>
            </a:r>
            <a:r>
              <a:rPr lang="en-US" strike="noStrike" sz="2200" spc="0" u="none" cap="none">
                <a:solidFill>
                  <a:srgbClr val="1B2438">
                    <a:alpha val="100000"/>
                  </a:srgbClr>
                </a:solidFill>
                <a:latin typeface="Calibri"/>
              </a:rPr>
              <a:t><![CDATA[fech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flex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3-oa02"/>
              </a:rPr>
              <a:t><![CDATA[Rendición de cuentas sin folleto: informe público, datos abiertos y qu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34]]></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El municipio que publica sus rojos puede exigir los de los demás; el que publica solo verdes no puede exigir ninguno.]]></a:t>
            </a:r>
          </a:p>
        </p:txBody>
      </p:sp>
      <p:sp>
        <p:nvSpPr>
          <p:cNvPr id="8" name=""/>
          <p:cNvSpPr txBox="1"/>
          <p:nvPr/>
        </p:nvSpPr>
        <p:spPr>
          <a:xfrm>
            <a:off x="514350" y="1924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3-oa02"/>
              </a:rPr>
              <a:t><![CDATA[Rendición de cuentas sin folleto: informe público, datos abiertos y qu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3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diferencia entre rendición de cuentas y propaganda cabe en una línea: datos verificables]]></a:t>
            </a:r>
          </a:p>
        </p:txBody>
      </p:sp>
      <p:sp>
        <p:nvSpPr>
          <p:cNvPr id="8" name=""/>
          <p:cNvSpPr txBox="1"/>
          <p:nvPr/>
        </p:nvSpPr>
        <p:spPr>
          <a:xfrm>
            <a:off x="514350" y="20193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9" name=""/>
          <p:cNvSpPr txBox="1"/>
          <p:nvPr/>
        </p:nvSpPr>
        <p:spPr>
          <a:xfrm>
            <a:off x="762000" y="20193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jeto obligado no es adorno: plataforma, solicitudes en plazo y excepciones con criterio son ley (LGT).]]></a:t>
            </a:r>
          </a:p>
        </p:txBody>
      </p:sp>
      <p:sp>
        <p:nvSpPr>
          <p:cNvPr id="10" name=""/>
          <p:cNvSpPr txBox="1"/>
          <p:nvPr/>
        </p:nvSpPr>
        <p:spPr>
          <a:xfrm>
            <a:off x="514350" y="27527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1" name=""/>
          <p:cNvSpPr txBox="1"/>
          <p:nvPr/>
        </p:nvSpPr>
        <p:spPr>
          <a:xfrm>
            <a:off x="762000" y="27527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ndición = base + fuente + resultado; gasto sin base es folleto, no cuenta rendida.]]></a:t>
            </a:r>
          </a:p>
        </p:txBody>
      </p:sp>
      <p:sp>
        <p:nvSpPr>
          <p:cNvPr id="12" name=""/>
          <p:cNvSpPr txBox="1"/>
          <p:nvPr/>
        </p:nvSpPr>
        <p:spPr>
          <a:xfrm>
            <a:off x="514350" y="34766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3" name=""/>
          <p:cNvSpPr txBox="1"/>
          <p:nvPr/>
        </p:nvSpPr>
        <p:spPr>
          <a:xfrm>
            <a:off x="762000" y="34766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nco conjuntos de datos abiertos que cambian la operación: presupuesto, contratos, obras, inventario, queja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3-oa02"/>
              </a:rPr>
              <a:t><![CDATA[Rendición de cuentas sin folleto: informe público, datos abiertos y qu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3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queja cierra con dueño, respuesta escrita y verificación —y protegiendo los datos del quejoso.]]></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índico que rinde sus propios datos trimestralmente blinda la exigencia de los demá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rendición de cuentas sin folle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3-oa02"/>
              </a:rPr>
              <a:t><![CDATA[Rendición de cuentas sin folleto: informe público, datos abiertos y qu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3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separas folleto de rendición, conoces las tres vías y sabes cerrar el embudo de quejas con verificación. Curso Contraloría y auditoría pública completo: tienes el mapa del control, los tipos de auditoría y el espejo ciudadano. Ve a la práctica.]]></a:t>
            </a:r>
          </a:p>
        </p:txBody>
      </p:sp>
      <p:sp>
        <p:nvSpPr>
          <p:cNvPr id="10" name=""/>
          <p:cNvSpPr txBox="1"/>
          <p:nvPr/>
        </p:nvSpPr>
        <p:spPr>
          <a:xfrm>
            <a:off x="514350" y="35909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el tríptico base-fuente-resultado y las tres preguntas del callout: sin esos lentes, cualquier informe con foto te parecerá rendición de cuenta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olitica.lumbre.lat/object/sin-con-r03-oa02"/>
              </a:rPr>
              <a:t><![CDATA[Rendición de cuentas sin folleto: informe público, datos abiertos y quej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34]]></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diferencia entre rendición de cuentas y propaganda cabe en una línea: datos verificables]]></a:t>
            </a:r>
          </a:p>
        </p:txBody>
      </p:sp>
      <p:sp>
        <p:nvSpPr>
          <p:cNvPr id="8" name=""/>
          <p:cNvSpPr txBox="1"/>
          <p:nvPr/>
        </p:nvSpPr>
        <p:spPr>
          <a:xfrm>
            <a:off x="514350" y="20193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Fin del curso 3 · Contraloría y auditoría pública municipal.]]></a:t>
            </a:r>
            <a:r>
              <a:rPr lang="en-US" strike="noStrike" sz="2100" spc="0" u="none" cap="none">
                <a:solidFill>
                  <a:srgbClr val="1B2438">
                    <a:alpha val="100000"/>
                  </a:srgbClr>
                </a:solidFill>
                <a:latin typeface="Calibri"/>
              </a:rPr>
              <a:t><![CDATA[ Con el mapa del control completo —interno, externo, ciudadano— sigues en la Escuela del Síndico: los otros cursos te ponen a ejercer lo vigilado. Que el expediente hable por ti.]]></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2026-10-24T04:32:20Z</dcterms:created>
  <dcterms:modified xsi:type="dcterms:W3CDTF">2026-10-24T04:32:20Z</dcterms:modified>
  <dc:title>Rendición de cuentas sin folleto: informe público, datos abiertos y quejas</dc:title>
  <dc:description>Presentación editable del OA «Rendición de cuentas sin folleto: informe público, datos abiertos y quejas». Enlace: https://politica.lumbre.lat/object/sin-con-r03-oa02</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