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hac-r01-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hac-r01-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no sosteniendo un recibo oficial frente a una ventanilla de caja municip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trás de cada recibo hay una ley que lo autoriza o no hay nada. La segunda opción se llama cobro indebido: el delito tributario que los ayuntamientos cometen creyendo que es «una costu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hac-r01-oa0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X21nlgwHk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hac-r01-oa0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brar sin ley es la falta que empieza en la ventanilla, no en el gabinete» (2 de 8).]]></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brar sin ley es la falta que empieza en la ventanilla, no en el gabinete» (3 de 8).]]></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brar sin ley es la falta que empieza en la ventanilla, no en el gabinete» (4 de 8).]]></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brar sin ley es la falta que empieza en la ventanilla, no en el gabinete» (5 de 8).]]></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brar sin ley es la falta que empieza en la ventanilla, no en el gabinete» (6 de 8).]]></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brar sin ley es la falta que empieza en la ventanilla, no en el gabinete» (7 de 8).]]></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brar sin ley es la falta que empieza en la ventanilla, no en el gabinete» (8 de 8).]]></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Inválida: un cobro por servicio ya cubierto, sin norma habilitante ni tabla publicada, es cobro indebido aunque la llamen voluntaria; y «voluntaria obligatoria» se contradice s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egalidad tributaria (CPEUM art. 31) no admite fuentes creativas: la asamblea vecinal no puede crear un cobro coactivo, y el acta de cabildo que pretenda hacerlo solo documentaría la falta —el acuerdo no sustituye a la ley que la fracción VI exige—. Si el servicio de recolección ya se presta con recurso autorizado, el cargo «por derecho de recolección» cobra dos veces y sin norma: manual de cobro indebido. Y la variante «solo si se quejan» es la peor: la ilegalidad del cobro no depende de la denuncia; cada recibo emitido es un acto impugnable y, acumulado, un daño al patrimonio de terceros con responsable identificado: quien autoriza la cuota, quien la imprime y quien la c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egalidad tributaria frente a acuerdos vecinales y de cabi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hac-r01-oa0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a ley o reglamento establece el concepto: quién es contribuyente, qué hecho se cobra y con qué criterio → La Ley de Ingresos autoriza la fuente para el ejercicio y la tabla de cuotas se fija con sus topes → La tabla y sus reformas se publican en la gaceta oficial y entran en vigor el ejercicio señalado → La ventanilla cobra con recibo foliado y concepto expreso de la norma que lo funda → El dinero se deposita a la cuenta de la tesorería municipal y entra a la contabilidad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es el debido proceso tributario: primero la norma que crea la obligación (a), después la autorización anual y los topes (b), luego la publicidad —sin publicación no es oponible al vecino (c)—, luego el recibo trazable (d) y al final el depósito (e). Rompe cualquier eslabón y el cobro se vuelve impugnable: tabla no publicada es devolución; recibo sin folio es prenda de auditoría; dinero que pasa la noche en un cajón de escritorio es peculado en potencia (LGRA art. 53). Memoriza la secuencia como lista de verificación de ventanilla: cinco preguntas cubren diez años de vigil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uta del cobro legal: norma → autorización → publicación → recibo → depós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hac-r01-oa0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rdenar la secuencia»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 el error que convierte una figura legítima en abuso de caja. La contribución de mejoras (CPEUM arts. 31 y 115 fr. IV —NORMA NACIONAL—) existe porque la obra **genera plusvalía**: su cobro exige ley que la establezca, obra que la cause y una relación razonable entre el costo de la obra y el beneficio al frente del predio. Ornamentar una plaza lejana no vuelve «mejorado» al vecino de la periferia; el «impuesto de ornato» cobrado sin estudio de valor es el ejemplo de libro que los tribunales administrativos revierten una y otra vez. Para el síndico, la prueba rápida: ¿existe el cálculo de plusvalía y el listado de frentes beneficiados que la ley local exige? Si no, el recibo no se debe imprim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quisito de plusvalía en la contribución de mej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hac-r01-oa0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predial mantiene los descuentos vigentes para adultos mayores publicados en el reglamento de hac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línea es la trampa: un cobro por «acuerdo de dirección» —sin ley ni reglamento que creen la tasa, sin tabla publicada y vigente, y con la tabla «en revisión»— es un cobro indebido en serie: cada tendedero que paga un recibo sin fundamento genera una reclamación con devolución, y el dinero recibido sin norma no es ingreso: es responsabilidad. Las otras tres son legalidad funcionando: tabla publicada (1), descuentos reglamentarios vigentes (2) —que además el síndico debe verificar que se apliquen y no se pierdan por costumbre de ventanilla— y entero del dinero a la cuenta oficial (4), que es la línea de agua entre tesorería y pecu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tección de cobro sin norma habilitante ni tabla publi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hac-r01-oa0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Detective de errores»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Consigue la Ley de Ingresos de tu municipio y la tabla de cuotas vigente. Elige tres cobros cotidianos que un vecino enfrenta —predial, un derecho de trámite y una tasa de servicio— y ubícalos en el documento: ¿en qué línea están autorizados, con qué monto y desde cuándo? Después busca una cuarta línea del documento que te levante la ceja: una fuente sin norma clara o un cobro que no aparece publicado. Redacta para esa cuarta línea la pregunta de vigilancia —qué artículo la funda y dónde se publicó— en tres renglones, como si fuera un punto de acuerdo para la siguiente sesión de cabildo. Media cuart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hac-r01-oa0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flexión»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brar sin ley es la falta que empieza en la ventanilla, no en el gabinete»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legalidad del cobro municip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hac-r01-oa0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legalidad del cobro municipal»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49036" r:id="rId1"/>
    <p:sldLayoutId id="2481849037" r:id="rId2"/>
    <p:sldLayoutId id="2481849038" r:id="rId3"/>
    <p:sldLayoutId id="248184903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f0f2d54aa4f87a0739f58bd10d3e641f499815e1fc2a3431.jpg"/>
  <Relationship Id="rId3" Type="http://schemas.openxmlformats.org/officeDocument/2006/relationships/hyperlink" Target="https://politica.lumbre.lat/object/sin-hac-r01-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1-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1-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politica.lumbre.lat/object/sin-hac-r01-oa02" TargetMode="External"/>
  <Relationship Id="rId4" Type="http://schemas.openxmlformats.org/officeDocument/2006/relationships/hyperlink" Target="https://politica.lumbre.lat/object/sin-hac-r01-oa02"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X21nlgwHkBA3.jpg"/>
  <Relationship Id="rId3" Type="http://schemas.openxmlformats.org/officeDocument/2006/relationships/hyperlink" Target="https://politica.lumbre.lat/object/sin-hac-r01-oa02" TargetMode="External"/>
  <Relationship Id="rId4" Type="http://schemas.openxmlformats.org/officeDocument/2006/relationships/hyperlink" Target="https://www.youtube.com/watch?v=X21nlgwHkBA" TargetMode="External"/>
  <Relationship Id="rId5" Type="http://schemas.openxmlformats.org/officeDocument/2006/relationships/hyperlink" Target="https://www.youtube.com/watch?v=X21nlgwHkBA" TargetMode="External"/>
  <Relationship Id="rId6"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1-oa02"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1-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1-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1-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1-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1-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1-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1-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1-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1-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1-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1-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1-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1-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1-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1-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1-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1-oa02"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1-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1-oa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1-oa02"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1-oa02"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e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gres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tra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yuntamien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u]]></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bolsill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sin-hac-r01-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1-oa02"/>
              </a:rPr>
              <a:t><![CDATA[La Ley de Ingresos: el contrato del ayuntamiento con su bolsil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impuesto, tasa, contribución de mejoras y derecho, explicar qué autoriza la Ley de Ingresos municipal y detectar cobros sin fundamento para vigilar la legalidad tributaria del ayuntamient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1-oa02"/>
              </a:rPr>
              <a:t><![CDATA[La Ley de Ingresos: el contrato del ayuntamiento con su bolsil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ún municipio puede cobrar una moneda que la ley no autorice. Esta lección desmenuza las figuras tributarias municipales —impuesto, tasa, derecho, contribución de mejoras—, explica cómo se lee la Ley de Ingresos y entrena al síndico para detectar el cobro indebido: la queja ciudadana que se convierte en expediente cuando nadie la frena a tiempo.]]></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Ley de Ingresos · legalidad tributaria · predial · tasas · cobro indebido · síndic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brar sin ley es la falta que empieza en la ventanilla, no en el gabinete]]></a:t>
            </a:r>
          </a:p>
        </p:txBody>
      </p:sp>
      <p:pic>
        <p:nvPicPr>
          <p:cNvPr id="3" name="" descr="Mano sosteniendo un recibo oficial frente a una ventanilla de caja municipal">
            <a:hlinkClick r:id="rId3" tooltip="Mano sosteniendo un recibo oficial frente a una ventanilla de caja municipal"/>
          </p:cNvPr>
          <p:cNvPicPr>
            <a:picLocks noChangeAspect="1"/>
          </p:cNvPicPr>
          <p:nvPr>
            <p:ph type="pic" idx="1"/>
          </p:nvPr>
        </p:nvPicPr>
        <p:blipFill>
          <a:blip r:embed="rId2"/>
          <a:stretch>
            <a:fillRect/>
          </a:stretch>
        </p:blipFill>
        <p:spPr>
          <a:xfrm>
            <a:off x="3438525" y="1257300"/>
            <a:ext cx="226695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trás de cada recibo hay una ley que lo autoriza o no hay nada. La segunda opción se llama cobro indebido: el delito tributario que los ayuntamientos cometen creyendo que es «una costumbr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olitica.lumbre.lat/object/sin-hac-r01-oa02"/>
              </a:rPr>
              <a:t><![CDATA[Ver imagen original en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029200"/>
          <a:chOff x="514350" y="247650"/>
          <a:chExt cx="8629650" cy="502920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brar sin ley es la falta que empieza en la ventanilla, no en el gabine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sin-hac-r01-oa02"/>
              </a:rPr>
              <a:t><![CDATA[La Ley de Ingresos: el contrato del ayuntamiento con su bolsil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7]]></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Qué es y cómo se hace el Presupuesto?]]></a:t>
            </a:r>
          </a:p>
        </p:txBody>
      </p:sp>
      <p:sp>
        <p:nvSpPr>
          <p:cNvPr id="10" name=""/>
          <p:cNvSpPr txBox="1"/>
          <p:nvPr/>
        </p:nvSpPr>
        <p:spPr>
          <a:xfrm>
            <a:off x="4362450" y="2362200"/>
            <a:ext cx="4267200" cy="2257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de apoyo en YouTube (tercero: canal de la Secretaría de Hacienda y Crédito Público). Explica la lógica del presupuesto público que la Ley de Ingresos alimenta. Lumbre no aloja ni controla el contenido enlazado.]]></a:t>
            </a:r>
          </a:p>
        </p:txBody>
      </p:sp>
      <p:sp>
        <p:nvSpPr>
          <p:cNvPr id="11" name=""/>
          <p:cNvSpPr txBox="1"/>
          <p:nvPr/>
        </p:nvSpPr>
        <p:spPr>
          <a:xfrm>
            <a:off x="4362450" y="473392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brar sin ley es la falta que empieza en la ventanilla, no en el gabinete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1-oa02"/>
              </a:rPr>
              <a:t><![CDATA[La Ley de Ingresos: el contrato del ayuntamiento con su bolsil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it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í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e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ues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ibu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jo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ech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igir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érmin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ablezc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y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í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1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gr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b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isla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yunt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brar sin ley es la falta que empieza en la ventanilla, no en el gabinete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1-oa02"/>
              </a:rPr>
              <a:t><![CDATA[La Ley de Ingresos: el contrato del ayuntamiento con su bolsil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o.\n\n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g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óg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as:\n\n]]></a:t>
            </a:r>
            <a:r>
              <a:rPr lang="en-US" b="1" strike="noStrike" sz="2100" spc="0" u="none" cap="none">
                <a:solidFill>
                  <a:srgbClr val="1B2438">
                    <a:alpha val="100000"/>
                  </a:srgbClr>
                </a:solidFill>
                <a:latin typeface="Calibri"/>
              </a:rPr>
              <a:t><![CDATA[Impues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pres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et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d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mp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mento.\n\n]]></a:t>
            </a:r>
            <a:r>
              <a:rPr lang="en-US" b="1" strike="noStrike" sz="2100" spc="0" u="none" cap="none">
                <a:solidFill>
                  <a:srgbClr val="1B2438">
                    <a:alpha val="100000"/>
                  </a:srgbClr>
                </a:solidFill>
                <a:latin typeface="Calibri"/>
              </a:rPr>
              <a:t><![CDATA[Tas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ep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c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er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angu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brar sin ley es la falta que empieza en la ventanilla, no en el gabinete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1-oa02"/>
              </a:rPr>
              <a:t><![CDATA[La Ley de Ingresos: el contrato del ayuntamiento con su bolsil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ta.\n\n]]></a:t>
            </a:r>
            <a:r>
              <a:rPr lang="en-US" b="1" strike="noStrike" sz="2100" spc="0" u="none" cap="none">
                <a:solidFill>
                  <a:srgbClr val="1B2438">
                    <a:alpha val="100000"/>
                  </a:srgbClr>
                </a:solidFill>
                <a:latin typeface="Calibri"/>
              </a:rPr>
              <a:t><![CDATA[Derech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min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ren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dictos.\n\n]]></a:t>
            </a:r>
            <a:r>
              <a:rPr lang="en-US" b="1" strike="noStrike" sz="2100" spc="0" u="none" cap="none">
                <a:solidFill>
                  <a:srgbClr val="1B2438">
                    <a:alpha val="100000"/>
                  </a:srgbClr>
                </a:solidFill>
                <a:latin typeface="Calibri"/>
              </a:rPr>
              <a:t><![CDATA[Contribu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jor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i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crem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al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piedad]]></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re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i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blez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ig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usval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t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mo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rn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u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ica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leg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brar sin ley es la falta que empieza en la ventanilla, no en el gabinete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1-oa02"/>
              </a:rPr>
              <a:t><![CDATA[La Ley de Ingresos: el contrato del ayuntamiento con su bolsil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7]]></a:t>
            </a:r>
          </a:p>
        </p:txBody>
      </p:sp>
      <p:sp>
        <p:nvSpPr>
          <p:cNvPr id="7" name="" descr=""/>
          <p:cNvSpPr/>
          <p:nvPr/>
        </p:nvSpPr>
        <p:spPr>
          <a:xfrm>
            <a:off x="514350" y="1219200"/>
            <a:ext cx="8115300" cy="23907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907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ñales de cobro indebido en tu municipio (chécate en la primera semana)]]></a:t>
            </a:r>
          </a:p>
        </p:txBody>
      </p:sp>
      <p:sp>
        <p:nvSpPr>
          <p:cNvPr id="10" name=""/>
          <p:cNvSpPr txBox="1"/>
          <p:nvPr/>
        </p:nvSpPr>
        <p:spPr>
          <a:xfrm>
            <a:off x="685800" y="1962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1)]]></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o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gu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rc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bier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uer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rec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b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bli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gent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2)]]></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ib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ech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l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mpres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guridad.]]></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3)]]></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br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r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ven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s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arec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gres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and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4)]]></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nativ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geri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ámi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nativ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brar sin ley es la falta que empieza en la ventanilla, no en el gabinete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1-oa02"/>
              </a:rPr>
              <a:t><![CDATA[La Ley de Ingresos: el contrato del ayuntamiento con su bolsil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7]]></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bligato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mpu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frazad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5)]]></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mis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l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undam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ña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tenci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lam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udada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an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serv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ditor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n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ib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er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su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gu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uel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d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rtícu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toriza]]></a:t>
            </a:r>
          </a:p>
        </p:txBody>
      </p:sp>
      <p:sp>
        <p:nvSpPr>
          <p:cNvPr id="10" name=""/>
          <p:cNvSpPr txBox="1"/>
          <p:nvPr/>
        </p:nvSpPr>
        <p:spPr>
          <a:xfrm>
            <a:off x="685800" y="279082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b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brar sin ley es la falta que empieza en la ventanilla, no en el gabinete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1-oa02"/>
              </a:rPr>
              <a:t><![CDATA[La Ley de Ingresos: el contrato del ayuntamiento con su bolsil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nd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gr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o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but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imi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im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ilit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o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n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tig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o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rif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c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rc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brar sin ley es la falta que empieza en la ventanilla, no en el gabinete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1-oa02"/>
              </a:rPr>
              <a:t><![CDATA[La Ley de Ingresos: el contrato del ayuntamiento con su bolsil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b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rc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n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c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eb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i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u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ep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provechamien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peci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l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u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z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po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i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b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d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o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fas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gr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brar sin ley es la falta que empieza en la ventanilla, no en el gabinete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1-oa02"/>
              </a:rPr>
              <a:t><![CDATA[La Ley de Ingresos: el contrato del ayuntamiento con su bolsil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n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eja.\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x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gno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da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fen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can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bu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i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la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sor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u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val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e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ibuy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leg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n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la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spera]]></a:t>
            </a:r>
          </a:p>
        </p:txBody>
      </p:sp>
      <p:sp>
        <p:nvSpPr>
          <p:cNvPr id="8" name=""/>
          <p:cNvSpPr txBox="1"/>
          <p:nvPr/>
        </p:nvSpPr>
        <p:spPr>
          <a:xfrm>
            <a:off x="514350" y="3857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vol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1-oa02"/>
              </a:rPr>
              <a:t><![CDATA[La Ley de Ingresos: el contrato del ayuntamiento con su bolsil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brar sin ley es la falta que empieza en la ventanilla, no en el gabinete]]></a:t>
            </a:r>
          </a:p>
        </p:txBody>
      </p:sp>
      <p:sp>
        <p:nvSpPr>
          <p:cNvPr id="8" name=""/>
          <p:cNvSpPr txBox="1"/>
          <p:nvPr/>
        </p:nvSpPr>
        <p:spPr>
          <a:xfrm>
            <a:off x="514350" y="15430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a colonia, la junta vecinal y la dirección de servicios proponen una «cuota voluntaria obligatoria» de 80 pesos mensuales por «derecho de recolección domiciliaria» que no existe en la Ley de Ingresos ni en el reglamento de limpia; el camión municipal ya recoge en la zona. Como síndico, tu dictamen político es:]]></a:t>
            </a:r>
          </a:p>
        </p:txBody>
      </p:sp>
      <p:sp>
        <p:nvSpPr>
          <p:cNvPr id="9" name=""/>
          <p:cNvSpPr txBox="1"/>
          <p:nvPr/>
        </p:nvSpPr>
        <p:spPr>
          <a:xfrm>
            <a:off x="666750" y="36385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álida: si la junta vecinal la acordó en asamblea, la cuota expresa la voluntad de la colonia y refuerza el servici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1-oa02"/>
              </a:rPr>
              <a:t><![CDATA[La Ley de Ingresos: el contrato del ayuntamiento con su bolsil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7]]></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Inválida: un cobro por servicio ya cubierto, sin norma habilitante ni tabla publicada, es cobro indebido aunque la llamen voluntaria; y «voluntaria obligatoria» se contradice sola]]></a:t>
            </a:r>
          </a:p>
        </p:txBody>
      </p:sp>
      <p:sp>
        <p:nvSpPr>
          <p:cNvPr id="8" name=""/>
          <p:cNvSpPr txBox="1"/>
          <p:nvPr/>
        </p:nvSpPr>
        <p:spPr>
          <a:xfrm>
            <a:off x="666750" y="22288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Válida si el cabildo la aprueba por acta: el acta de cabildo es ley suficiente para crear cuotas vecinales]]></a:t>
            </a:r>
          </a:p>
        </p:txBody>
      </p:sp>
      <p:sp>
        <p:nvSpPr>
          <p:cNvPr id="9" name=""/>
          <p:cNvSpPr txBox="1"/>
          <p:nvPr/>
        </p:nvSpPr>
        <p:spPr>
          <a:xfrm>
            <a:off x="666750" y="2924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Inválida solo si alguien se queja: mientras no haya denuncia ciudadana, la cuota puede operar como acuerdo administrativ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1-oa02"/>
              </a:rPr>
              <a:t><![CDATA[La Ley de Ingresos: el contrato del ayuntamiento con su bolsil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brar sin ley es la falta que empieza en la ventanilla, no en el gabine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ruta que hace LEGAL un cobro municipal, desde la norma hasta el dinero en caja (trazo general; nombres exactos de gacetas y órganos son REGLA ESTATAL):]]></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Ley de Ingresos autoriza la fuente para el ejercicio y la tabla de cuotas se fija con sus topes]]></a:t>
            </a:r>
          </a:p>
        </p:txBody>
      </p:sp>
      <p:sp>
        <p:nvSpPr>
          <p:cNvPr id="10" name=""/>
          <p:cNvSpPr txBox="1"/>
          <p:nvPr/>
        </p:nvSpPr>
        <p:spPr>
          <a:xfrm>
            <a:off x="628650" y="3324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tabla y sus reformas se publican en la gaceta oficial y entran en vigor el ejercicio señalado]]></a:t>
            </a:r>
          </a:p>
        </p:txBody>
      </p:sp>
      <p:sp>
        <p:nvSpPr>
          <p:cNvPr id="11" name=""/>
          <p:cNvSpPr txBox="1"/>
          <p:nvPr/>
        </p:nvSpPr>
        <p:spPr>
          <a:xfrm>
            <a:off x="628650" y="40005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ventanilla cobra con recibo foliado y concepto expreso de la norma que lo fund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1-oa02"/>
              </a:rPr>
              <a:t><![CDATA[La Ley de Ingresos: el contrato del ayuntamiento con su bolsil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dinero se deposita a la cuenta de la tesorería municipal y entra a la contabilidad del dí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ley o reglamento establece el concepto: quién es contribuyente, qué hecho se cobra y con qué criteri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1-oa02"/>
              </a:rPr>
              <a:t><![CDATA[La Ley de Ingresos: el contrato del ayuntamiento con su bolsil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brar sin ley es la falta que empieza en la ventanilla, no en el gabine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ontribución de mejoras puede cobrarse por cualquier obra pública que el municipio realice cerca de las casas, aunque ninguna de ellas haya aumentado el valor de las propiedade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1-oa02"/>
              </a:rPr>
              <a:t><![CDATA[La Ley de Ingresos: el contrato del ayuntamiento con su bolsil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brar sin ley es la falta que empieza en la ventanilla, no en el gabine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oficio de la tesorería al cabildo describe cuatro prácticas de cobro. Una es una trampa legal que el síndico debe señalar antes de que se convierta en reclamación. Encuéntrala:]]></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s cuotas de refrendo de licencias se cobran conforme a la tabla publicada en la gaceta del estado para este ejercicio.»]]></a:t>
            </a:r>
          </a:p>
        </p:txBody>
      </p:sp>
      <p:sp>
        <p:nvSpPr>
          <p:cNvPr id="10" name=""/>
          <p:cNvSpPr txBox="1"/>
          <p:nvPr/>
        </p:nvSpPr>
        <p:spPr>
          <a:xfrm>
            <a:off x="628650" y="3324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predial mantiene los descuentos vigentes para adultos mayores publicados en el reglamento de hacienda.»]]></a:t>
            </a:r>
          </a:p>
        </p:txBody>
      </p:sp>
      <p:sp>
        <p:nvSpPr>
          <p:cNvPr id="11" name=""/>
          <p:cNvSpPr txBox="1"/>
          <p:nvPr/>
        </p:nvSpPr>
        <p:spPr>
          <a:xfrm>
            <a:off x="628650" y="40005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ra el nuevo servicio de tendedero en mercado, se cobrará $15 diarios según acuerdo de dirección, tabla en revisi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1-oa02"/>
              </a:rPr>
              <a:t><![CDATA[La Ley de Ingresos: el contrato del ayuntamiento con su bolsil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s ingresos por multas de Bando se enteran a la cuenta bancaria de la tesorería dentro de las 24 hor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1-oa02"/>
              </a:rPr>
              <a:t><![CDATA[La Ley de Ingresos: el contrato del ayuntamiento con su bolsil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brar sin ley es la falta que empieza en la ventanilla, no en el gabine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sigue la Ley de Ingresos de tu municipio y la tabla de cuotas vigente. Elige tres cobros cotidianos que un vecino enfrenta —predial, un derecho de trámite y una tasa de servicio— y ubícalos en el documento: ¿en qué línea están autorizados, con qué monto y desde cuándo?]]></a:t>
            </a:r>
          </a:p>
        </p:txBody>
      </p:sp>
      <p:sp>
        <p:nvSpPr>
          <p:cNvPr id="9" name=""/>
          <p:cNvSpPr txBox="1"/>
          <p:nvPr/>
        </p:nvSpPr>
        <p:spPr>
          <a:xfrm>
            <a:off x="514350" y="32670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pués busca una cuarta línea del documento que te levante la ceja: una fuente sin norma clara o un cobro que no aparece publicad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1-oa02"/>
              </a:rPr>
              <a:t><![CDATA[La Ley de Ingresos: el contrato del ayuntamiento con su bolsil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7]]></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dacta para esa cuarta línea la pregunta de vigilancia —qué artículo la funda y dónde se publicó— en tres renglones, como si fuera un punto de acuerdo para la siguiente sesión de cabildo. Media cuartilla.]]></a:t>
            </a:r>
          </a:p>
        </p:txBody>
      </p:sp>
      <p:sp>
        <p:nvSpPr>
          <p:cNvPr id="8" name=""/>
          <p:cNvSpPr txBox="1"/>
          <p:nvPr/>
        </p:nvSpPr>
        <p:spPr>
          <a:xfrm>
            <a:off x="514350" y="27146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Regla de ventanilla: si un cobro no puede responder «¿qué ley me autoriza y dónde se publicó mi tabla?», no es un cobro: es una demanda esperando turno.]]></a:t>
            </a:r>
          </a:p>
        </p:txBody>
      </p:sp>
      <p:sp>
        <p:nvSpPr>
          <p:cNvPr id="9" name=""/>
          <p:cNvSpPr txBox="1"/>
          <p:nvPr/>
        </p:nvSpPr>
        <p:spPr>
          <a:xfrm>
            <a:off x="514350" y="37338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brar sin ley es la falta que empieza en la ventanilla, no en el gabine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1-oa02"/>
              </a:rPr>
              <a:t><![CDATA[La Ley de Ingresos: el contrato del ayuntamiento con su bolsil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 ley no hay cobro: impuesto, tasa, derecho y contribución de mejoras exigen norma habilitante (CPEUM 31).]]></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de Ingresos autoriza cada fuente para el año: lo que no está ahí, no se cobra (115 fr. VI).]]></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abla de cuotas vale publicada: sin gaceta oficial no es oponible al vecin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tribución de mejoras pide plusvalía real y obra que la cause: el «impuesto de ornato» arbitrario se revier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brar sin ley es la falta que empieza en la ventanilla, no en el gabine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1-oa02"/>
              </a:rPr>
              <a:t><![CDATA[La Ley de Ingresos: el contrato del ayuntamiento con su bolsil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cobro indebido tiene firma: autoriza, imprime y cobra un responsable, no un fantasm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legalidad del cobro municip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1-oa02"/>
              </a:rPr>
              <a:t><![CDATA[La Ley de Ingresos: el contrato del ayuntamiento con su bolsil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las cuatro figuras tributarias, sabes leer la Ley de Ingresos con los cuatro movimientos y tienes radar de cobro indebido. Siguiente: la ruta física del dinero —de la ventanilla al banco—, donde la legalidad se vuelve custod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legalidad del cobro municip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1-oa02"/>
              </a:rPr>
              <a:t><![CDATA[La Ley de Ingresos: el contrato del ayuntamiento con su bolsil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7]]></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lee la clasificación de figuras y la ruta del cobro legal: la diferencia entre tasa y contribución de mejoras, y el requisito de publicación, deciden qué cobros defiendes y cuáles frenas en cabil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brar sin ley es la falta que empieza en la ventanilla, no en el gabine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1-oa02"/>
              </a:rPr>
              <a:t><![CDATA[La Ley de Ingresos: el contrato del ayuntamiento con su bolsil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2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De la ventanilla al banco: la ruta del dinero municipal]]></a:t>
            </a:r>
            <a:r>
              <a:rPr lang="en-US" strike="noStrike" sz="2100" spc="0" u="none" cap="none">
                <a:solidFill>
                  <a:srgbClr val="1B2438">
                    <a:alpha val="100000"/>
                  </a:srgbClr>
                </a:solidFill>
                <a:latin typeface="Calibri"/>
              </a:rPr>
              <a:t><![CDATA[ — qué es un custodio de caudales, cuánto tiene un ingreso para estar depositado y por qué el dinero que duerme en un cajón no es caja: es expe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2026-10-24T09:06:03Z</dcterms:created>
  <dcterms:modified xsi:type="dcterms:W3CDTF">2026-10-24T09:06:03Z</dcterms:modified>
  <dc:title>La Ley de Ingresos: el contrato del ayuntamiento con su bolsillo</dc:title>
  <dc:description>Presentación editable del OA «La Ley de Ingresos: el contrato del ayuntamiento con su bolsillo». Enlace: https://politica.lumbre.lat/object/sin-hac-r01-oa02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