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hac-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Billetes siendo depositados en una ventanilla bancaria por una funcionaria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ntre la ventanilla municipal y la cuenta bancaria del municipio hay un plazo, no un criterio: el dinero que se demora en el camino es el primero que se pierde. La ruta corta es la ruta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hac-r02-oa01]]></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LX55tvRV8o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2-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fectivo no es caja: es una cuenta regresiva»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fectivo no es caja: es una cuenta regresiva»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fectivo no es caja: es una cuenta regresiva»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fectivo no es caja: es una cuenta regresiva»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fectivo no es caja: es una cuenta regresiva»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fectivo no es caja: es una cuenta regresiva»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fectivo no es caja: es una cuenta regresiva»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 riesgo serio: el efectivo de todo el fin de semana queda fuera de la custodia bancaria y de la contabilidad del día; hay que verificar el plazo exacto de entero en la normativa local y corregirlo con acuerdo exp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no exagera ni minimiza: el entero rezagado del viernes viola el espíritu del depósito diario sin que exista una regla nacional de «dos horas» —el plazo exacto lo fija cada normativa local, por eso la acción profesional es ir a leerlo y después hacer que el cabildo lo haga cumplir con acuerdo expreso—. Y no es irrelevante: durante el fin de semana el dinero no está en la contabilidad del día, no genera extracto, no hay conciliación posible; si el arqueo del lunes no cuadra, nadie puede decir cuándo se perdió: si antes del cierre o durante la custodia municipal. La suma de ese riesgo durante 52 viernes es exactamente la clase de práctica que los informes de auditoría registran como control deficiente antes de registrarla como falta. La primera opción confía en el candado y olvida que el candado no responde ante la 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lazo de entero de recaudación y custodia del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contribuyente paga y recibe recibo foliado con concepto, fecha y monto → El efectivo se custodia en caja con arqueo y doble registro → Se entera el depósito a la cuenta oficial de la tesorería en el plazo de la norma local → La operación entra a la contabilidad armonizada y al extracto conciliable → El pago de un gasto autorizado sale por transferencia con documento que lo m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de la custodia: nace el dinero con recibo (a), se resguarda con arqueo (b), entra al banco en plazo (c), se vuelve número conciliable (d) y solo entonces puede salir contra gasto autorizado (e). Cada omisión tiene su nombre en el catálogo de la LGRA: recibo sin folio es ingreso fantasma; arqueo sin doble registro es oportunidad de peculado; entero que se demora es dinero invisible; cuentas fuera de la contabilidad armonizada son desvío en tránsito; pago sin documento es gasto inexplicable. La ruta no es burocracia: es la cadena de testigos que protege al municipio y, primero, al síndico que la vig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uta del ingreso: recibo → caja → banco → contabilidad →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atajo que más expedientes produce en municipios chicos: el problema no es la duración, es el destino. El recurso etiquetado es del municipio por cuenta ajena: su norma de origen lo destina a un fin, lo audita por separado y lo obliga a contabilidad separada; moverlo aunque regrese al día siguiente es darle un destino distinto al autorizado —desvío de recursos, LGRA art. 54—, y la devolución tardía no extingue la falta: solo prueba que había dinero que no debías tocar. Para el síndico, la lectura es doble: hay que frenar el movimiento Y atacar la causa —si la nómina no alcanza con lo libre, el problema es la Ley de Ingresos y el presupuesto, no la aportación—. El acta que autoriza el préstamo «para salvar la quincena» no salva nada: reparte la responsabilidad entre los que firm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tangibilidad del destino en recursos etique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fondo revolvente de papelería se recompuso contra facturas y quedó saldo fijo auto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es la ruptura: casi dos días de calendario con efectivo fuerte fuera de la custodia bancaria y de la contabilidad diaria, justificados con un argumento de comodidad («aprovechar el arqueo conjunto»). El riesgo no es teórico: si el monto del lunes difiere del último folio usado, no hay forma de acotar cuándo faltó —el dinero pasó el fin de semana en una caja municipal sin testigo contable—; en auditoría, esa brecha se llama control deficiente y, si alguien cobra el lunes una parte, peculado en agravio del municipio. Las otras tres líneas son la ruta funcionando: entero diario (1), revolvente contra comprobantes con saldo fijo (2) y pago documentado (4). Nota el detalle honesto del ejercicio: la trampa también estaba redactada como práctica rutinaria: las rutas se rompen con normalidad, no con escánd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 entero extemporáneo de recau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hac-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verigua tres datos de TU municipio —ninguno requiere ser contador—: el plazo de entero que fija la normativa local (busca «reglamento de tesorería» o «ley orgánica» de tu estado), si la cuenta maestra del ayuntamiento es única o hay cuentas y fideicomisos paralelos y quién firma las transferencias. Con eso, escribe la pregunta de vigilancia para cada dato: ¿se cumple el plazo y quién lo verifica?, ¿qué cuentas adicionales operan sin reporte al cabildo?, ¿la firma del tesorero puede mover dinero sola o exige segunda firma? Si el plazo resulta ser «no está por escrito», titula la hoja como hallazgo número uno de tu gestión: una tesorería sin regla de entero escrita es una cuenta en espera de arqueo. Media cuar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hac-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fectivo no es caja: es una cuenta regresiv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a ruta d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hac-r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880" r:id="rId1"/>
    <p:sldLayoutId id="2481832881" r:id="rId2"/>
    <p:sldLayoutId id="2481832882" r:id="rId3"/>
    <p:sldLayoutId id="24818328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76f8ac97dc926051cd54a541ee636aff60e07548f8b76231.jpg"/>
  <Relationship Id="rId3" Type="http://schemas.openxmlformats.org/officeDocument/2006/relationships/hyperlink" Target="https://politica.lumbre.lat/object/sin-hac-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sin-hac-r02-oa01" TargetMode="External"/>
  <Relationship Id="rId4" Type="http://schemas.openxmlformats.org/officeDocument/2006/relationships/hyperlink" Target="https://politica.lumbre.lat/object/sin-hac-r02-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LX55tvRV8oE3.jpg"/>
  <Relationship Id="rId3" Type="http://schemas.openxmlformats.org/officeDocument/2006/relationships/hyperlink" Target="https://politica.lumbre.lat/object/sin-hac-r02-oa01" TargetMode="External"/>
  <Relationship Id="rId4" Type="http://schemas.openxmlformats.org/officeDocument/2006/relationships/hyperlink" Target="https://www.youtube.com/watch?v=LX55tvRV8oE" TargetMode="External"/>
  <Relationship Id="rId5" Type="http://schemas.openxmlformats.org/officeDocument/2006/relationships/hyperlink" Target="https://www.youtube.com/watch?v=LX55tvRV8oE"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hac-r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tanil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an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u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n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nicip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hac-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el flujo físico y contable del dinero municipal desde la recaudación hasta el pago —recibo, depósito, cuenta, egreso—, y conocer las reglas de custodia de valores que separan una tesorería ordenada de un expediente en form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nero público tiene una regla de física: no debe tocar el suelo ni pasar la noche fuera del banco. Esta lección recorre la ruta completa del ingreso municipal —ventanilla, folio, depósito, cuenta, pago— y explica por qué el efectivo que duerme en un cajón, el recibo sin folio y la caja de confianza no son desorden: son el escenario donde peculado y desvío dejan huell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esorería municipal · recaudación · depósitos · custodia de valores · peculado · sínd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a:t>
            </a:r>
          </a:p>
        </p:txBody>
      </p:sp>
      <p:pic>
        <p:nvPicPr>
          <p:cNvPr id="3" name="" descr="Billetes siendo depositados en una ventanilla bancaria por una funcionaria municipal">
            <a:hlinkClick r:id="rId3" tooltip="Billetes siendo depositados en una ventanilla bancaria por una funcionaria municipal"/>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ntre la ventanilla municipal y la cuenta bancaria del municipio hay un plazo, no un criterio: el dinero que se demora en el camino es el primero que se pierde. La ruta corta es la ruta segu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sin-hac-r02-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Hacienda Pública Municipal]]></a:t>
            </a:r>
          </a:p>
        </p:txBody>
      </p:sp>
      <p:sp>
        <p:nvSpPr>
          <p:cNvPr id="10" name=""/>
          <p:cNvSpPr txBox="1"/>
          <p:nvPr/>
        </p:nvSpPr>
        <p:spPr>
          <a:xfrm>
            <a:off x="4362450" y="1952625"/>
            <a:ext cx="42672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de capacitación del Órgano de Fiscalización Superior). Aborda la estructura hacendaria municipal que la tesorería ejecuta. Lumbre no aloja ni controla el contenido enlazado.]]></a:t>
            </a:r>
          </a:p>
        </p:txBody>
      </p:sp>
      <p:sp>
        <p:nvSpPr>
          <p:cNvPr id="11" name=""/>
          <p:cNvSpPr txBox="1"/>
          <p:nvPr/>
        </p:nvSpPr>
        <p:spPr>
          <a:xfrm>
            <a:off x="4362450" y="43243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l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sto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ibuy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ncar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n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n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ó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ciones.\n\n]]></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i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m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i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p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n\n]]></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e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sto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sio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a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lner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peso.\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ó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e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gu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áb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e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o—.\n\n]]></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ici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l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il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últip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n\n]]></a:t>
            </a:r>
            <a:r>
              <a:rPr lang="en-US" b="1" strike="noStrike" sz="2100" spc="0" u="none" cap="none">
                <a:solidFill>
                  <a:srgbClr val="1B2438">
                    <a:alpha val="100000"/>
                  </a:srgbClr>
                </a:solidFill>
                <a:latin typeface="Calibri"/>
              </a:rPr>
              <a:t><![CDATA[Cin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7]]></a:t>
            </a:r>
          </a:p>
        </p:txBody>
      </p:sp>
      <p:sp>
        <p:nvSpPr>
          <p:cNvPr id="7" name="" descr=""/>
          <p:cNvSpPr/>
          <p:nvPr/>
        </p:nvSpPr>
        <p:spPr>
          <a:xfrm>
            <a:off x="514350" y="1876425"/>
            <a:ext cx="8115300" cy="24669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876425"/>
            <a:ext cx="38100" cy="24669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tori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e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t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tigo.]]></a:t>
            </a:r>
          </a:p>
        </p:txBody>
      </p:sp>
      <p:sp>
        <p:nvSpPr>
          <p:cNvPr id="10" name=""/>
          <p:cNvSpPr txBox="1"/>
          <p:nvPr/>
        </p:nvSpPr>
        <p:spPr>
          <a:xfrm>
            <a:off x="685800" y="1952625"/>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inspección de ventanilla que nadie hace (hazla tú, sin aviso)]]></a:t>
            </a:r>
          </a:p>
        </p:txBody>
      </p:sp>
      <p:sp>
        <p:nvSpPr>
          <p:cNvPr id="11" name=""/>
          <p:cNvSpPr txBox="1"/>
          <p:nvPr/>
        </p:nvSpPr>
        <p:spPr>
          <a:xfrm>
            <a:off x="685800" y="27051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unciar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éstra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qu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fec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pos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l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ár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lt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uec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me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gr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r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bilidad—.]]></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7]]></a:t>
            </a:r>
          </a:p>
        </p:txBody>
      </p:sp>
      <p:sp>
        <p:nvSpPr>
          <p:cNvPr id="7" name="" descr=""/>
          <p:cNvSpPr/>
          <p:nvPr/>
        </p:nvSpPr>
        <p:spPr>
          <a:xfrm>
            <a:off x="514350" y="1219200"/>
            <a:ext cx="8115300" cy="19621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stod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pós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ab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cont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es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bre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l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dito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pu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radecer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ter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donar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cis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g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n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olvent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j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hic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e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ol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át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ít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olv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ferenc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ce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r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p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oni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C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as?».\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ver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ós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cu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r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d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sto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ví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y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is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rocr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fectivo no es caja: es una cuenta regresiv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esorero te explica que los viernes no deposita la recaudación del día porque «el banco ya cerró y el lunes se entera todo junto, sin problema». Tu lectura correcta como síndico 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aceptable: el depósito conjunto del lunes cubre el mismo monto y el dinero está custodiado en caja durante el fin de semana]]></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 riesgo serio: el efectivo de todo el fin de semana queda fuera de la custodia bancaria y de la contabilidad del día; hay que verificar el plazo exacto de entero en la normativa local y corregirlo con acuerdo expre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ilegal en todo el país: ninguna normativa permite que el efectivo permanezca fuera del banco más de dos hora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irrelevante: lo único que importa en auditoría es el monto total del año, no cuándo entró a la cuen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fectivo no es caja: es una cuenta regresi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inco estaciones de la ruta legal del ingreso municipal, desde que el vecino paga hasta que el dinero puede gastars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fectivo se custodia en caja con arqueo y doble registr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entera el depósito a la cuenta oficial de la tesorería en el plazo de la norma local]]></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operación entra a la contabilidad armonizada y al extracto concilia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ago de un gasto autorizado sale por transferencia con documento que lo mand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ontribuyente paga y recibe recibo foliado con concepto, fecha y mo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fectivo no es caja: es una cuenta regresiv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over temporalmente dinero de la subcuenta de una aportación etiquetada a la cuenta de participaciones para «salvar la nómina de la quincena» está bien, si el mismo tesorero lo regresa dentro de la semana.]]></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fectivo no es caja: es una cuenta regresiv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informe mensual de tesorería al cabildo describe cuatro prácticas del mes. Una rompe la custodia de valores y el síndico debe marcarla. Encuéntral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recaudación del mercado se entera a la cuenta oficial en depósitos diarios conforme al reglamento de tesorería.»]]></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fondo revolvente de papelería se recompuso contra facturas y quedó saldo fijo autoriza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7]]></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aja del predial quedó con $48,000 en efectivo el viernes; el depósito se hizo en bloque el lunes para aprovechar el arqueo conjunto.»]]></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pagos de proveedores se hicieron por transferencia con factura, dictamen de procedencia y firma del preside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fectivo no es caja: es una cuenta regresiv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verigua tres datos de TU municipio —ninguno requiere ser contador—: el plazo de entero que fija la normativa local (busca «reglamento de tesorería» o «ley orgánica» de tu estado), si la cuenta maestra del ayuntamiento es única o hay cuentas y fideicomisos paralelos y quién firma las transferenci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so, escribe la pregunta de vigilancia para cada dato: ¿se cumple el plazo y quién lo verifica?, ¿qué cuentas adicionales operan sin reporte al cabildo?, ¿la firma del tesorero puede mover dinero sola o exige segunda firma?]]></a:t>
            </a:r>
          </a:p>
        </p:txBody>
      </p:sp>
      <p:sp>
        <p:nvSpPr>
          <p:cNvPr id="8" name=""/>
          <p:cNvSpPr txBox="1"/>
          <p:nvPr/>
        </p:nvSpPr>
        <p:spPr>
          <a:xfrm>
            <a:off x="514350" y="260032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el plazo resulta ser «no está por escrito», titula la hoja como hallazgo número uno de tu gestión: una tesorería sin regla de entero escrita es una cuenta en espera de arqueo. Media cuartil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Regla de custodia: el dinero público no se cuida con personas de confianza; se cuida con rutas cortas, folios y plazos escritos.]]></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ingreso nace con recibo foliado: numeración continua y concepto expre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cobra no custodia la suma: la ruta separa funciones, no las acumul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tero va a la cuenta oficial en el plazo de la norma local; efectivo que pasa la noche fuera del banco es dinero invisibl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s y traspasos fuera de la contabilidad armonizada son el atajo del desvío (LGRA 5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pago sale sin documento que lo mande: transferencia sobre cheque al portad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a ruta del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recitar las cinco estaciones y nombrar las faltas que acechan en cada ruptura de ruta. Siguiente: la otra orilla del flujo —cómo lee el síndico los números que esa ruta produce: la conciliación como rutina de vigilancia.]]></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lee estaciones y catálogo: sin clara la diferencia entre arqueo, entero y conciliación, cualquier explicación de ventanilla te va a sonar razonable. Y ahí empieza el expedien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fectivo no es caja: es una cuenta regres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hac-r02-oa01"/>
              </a:rPr>
              <a:t><![CDATA[De la ventanilla al banco: la ruta del dinero municip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ciliar para no descubrirse: la lectura financiera del síndico]]></a:t>
            </a:r>
            <a:r>
              <a:rPr lang="en-US" strike="noStrike" sz="2100" spc="0" u="none" cap="none">
                <a:solidFill>
                  <a:srgbClr val="1B2438">
                    <a:alpha val="100000"/>
                  </a:srgbClr>
                </a:solidFill>
                <a:latin typeface="Calibri"/>
              </a:rPr>
              <a:t><![CDATA[ — qué es una conciliación bancaria, qué cinco números debes ver cada mes y qué dice un estado de cuenta cuando nadie lo le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2026-10-24T04:36:47Z</dcterms:created>
  <dcterms:modified xsi:type="dcterms:W3CDTF">2026-10-24T04:36:47Z</dcterms:modified>
  <dc:title>De la ventanilla al banco: la ruta del dinero municipal</dc:title>
  <dc:description>Presentación editable del OA «De la ventanilla al banco: la ruta del dinero municipal». Enlace: https://politica.lumbre.lat/object/sin-hac-r02-oa01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