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sin-tra-r03-oa02]]></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in-tra-r03-oa02]]></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cover.p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Vecinos con gafete de comité de vigilancia intervienen con micrófono en una sala de cabildo ll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acta de cabildo es la memoria del municipio; el cabildo abierto es su conversación con los vecinos. La diferencia entre teatro y rendición está en las reglas: quién habla, qué queda registrado y quién respo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sin-tra-r03-oa02]]></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OlUPGk_izh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in-tra-r03-oa0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vigilancia ciudadana no se concede: se organiza» (2 de 8).]]></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vigilancia ciudadana no se concede: se organiza» (3 de 8).]]></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vigilancia ciudadana no se concede: se organiza» (4 de 8).]]></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vigilancia ciudadana no se concede: se organiza» (5 de 8).]]></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vigilancia ciudadana no se concede: se organiza» (6 de 8).]]></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vigilancia ciudadana no se concede: se organiza» (7 de 8).]]></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vigilancia ciudadana no se concede: se organiza» (8 de 8).]]></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Instalar el circuito de respuesta: minuta de compromisos con folio por pregunta, plazo de respuesta por escrito —aunque sea «no es competencia municipal, se canaliza a X»—, publicación de la minuta con las actas y reporte de cumplimiento al cabildo en la siguiente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egunta sin respuesta es la semilla del descrédito de todo el ejercicio: tres cabildos abiertos «informativos» sin circuito de respuesta convencen al vecino de que la participación es folclor, y la asistencia se desploma. La minuta con folio y plazo convierte la conversación en expediente: responde quien sabe, se canaliza lo que no es municipal, y el reporte de cumplimiento cierra el ciclo ante el cabildo —que es la forma en que la promesa deja de ser oral—. La opción uno niega la naturaleza del acto; la tres castiga al ciudadano por la desorganización del municipio; y la cuatro convierte la rendición en memoria: sin registro no hay seguimiento, y sin seguimiento no hay confianza. La regla del síndico: el cabildo abierto no termina cuando baja el micrófono, termina cuando la última pregunta tiene respuesta public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Minuta de compromisos: el cierre del circuito de particip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in-tra-r03-oa0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l comité de vigilancia presenta su reporte por escrito al municipio con fotos y la obra que observa → La sindicatura cruza el reporte con el expediente: contrato, calendario, estimaciones pagadas → Se requiere a la dirección de obras y al residente con lo encontrado y el plazo de corrección → Se responde por escrito al comité: qué se verificó, qué se corrigió, qué sigue y con qué fecha → El caso se documenta en el informe de actividades y sirve de evidencia ante la audito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es el de cualquier investigación con cliente visible: la denuncia ciudadana llega primero (a) —sin ella no hay señal—; la verificación contra el expediente (b) separa la percepción del hecho, que es el oficio del síndico; el requerimiento con plazo (c) convierte el hallazgo en obligación para quien puede corregirlo; la respuesta al comité (d) cierra el círculo de confianza —el que vigila recibe prueba de que su vigilancia sirvió—; y la documentación (e) capitaliza todo el circuito: el municipio con reportes ciudadanos atendidos y archivados llega a la auditoría con la mejor defensa imaginable, la del control que funcionó antes de que llegara el audit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porte ciudadano ↔ verificación ↔ respuesta ↔ ev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in-tra-r03-oa0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Ordenar la secuencia»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esa es exactamente la definición de teatro participativo. Los tres elementos del escenario útil son otros y ninguno aparece en la descripción: **tema** concreto sobre el que el municipio rinde cuentas, **registro** de lo preguntado con **respuesta con plazo**, y **seguimiento publicado** —la minuta de compromisos—. La transmisión y la foto son la capa de comunicación del acto, no su estructura: sin circuito de respuesta, la intervención vecina es un discurso que nadie está obligado a escuchar, y el alcalde que se fotografía con el quejoso está haciendo campaña con el enojo ajeno. La prueba de fuego para el síndico: pedir la lista de preguntas del último cabildo abierto y su tasa de respuesta documentada: si la lista no existe, el cabildo abierto tampoco existe —solo hubo ev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vento mediático versus escenario de rend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in-tra-r03-oa0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odrán participar voceros de colonias, asociaciones y cualquier vecino, con una intervención y una pregunta por persona, con tiempo igual para to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tercera disposición es la censura con filtro de «pertinencia política»: condicionar el micrófono al filtro de comunicación social convierte el cabildo abierto en acto de partido —y la pregunta incómoda, que es la única que necesita cabildo abierto, nunca llega al salón—. Las otras tres son la arquitectura del instrumento: folio y plazo de respuesta (1), reglas iguales de intervención (2) y publicación de compromisos (4). El patrón para detectar el sabotaje reglamentario: cualquier disposición que ponga un tamiz entre la pregunta del vecino y el oído de la autoridad no está ordenando la participación: la está cancelando —y suele redactarse con las palabras «orden», «flujo» o «pertin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iltro político de intervenciones: censura disfrazada de ord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in-tra-r03-oa0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Detective de errores»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Diseña en media cuartilla el «circuito de respuesta» de TU municipio para el próximo cabildo abierto o audiencia pública: qué tema concreto se someterá a preguntas (sugiere el presupuesto del año o una obra grande), cuántas sesiones al año y con qué convocatoria, quién folia las preguntas y con qué plazo de respuesta, y cómo se publicará la minuta de compromisos. Cierra con la pregunta que el síndico debe hacerse en voz alta: ¿qué respuesta incómoda estoy dispuesto a publicar para que el circuito sea creí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sin-tra-r03-oa0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flexión»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vigilancia ciudadana no se concede: se organiza»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cabildo abierto y contraloría soc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sin-tra-r03-oa02]]></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cabildo abierto y contraloría social»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35231" r:id="rId1"/>
    <p:sldLayoutId id="2481835232" r:id="rId2"/>
    <p:sldLayoutId id="2481835233" r:id="rId3"/>
    <p:sldLayoutId id="2481835234"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ceeec629ba62625d8f2a579eaf712f532755325fdf201a881.jpg"/>
  <Relationship Id="rId3" Type="http://schemas.openxmlformats.org/officeDocument/2006/relationships/hyperlink" Target="https://politica.lumbre.lat/object/sin-tra-r03-oa02"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3-oa02"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3-oa02"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3-oa02"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media-5af85e91942.png"/>
  <Relationship Id="rId3" Type="http://schemas.openxmlformats.org/officeDocument/2006/relationships/hyperlink" Target="https://politica.lumbre.lat/object/sin-tra-r03-oa02" TargetMode="External"/>
  <Relationship Id="rId4" Type="http://schemas.openxmlformats.org/officeDocument/2006/relationships/hyperlink" Target="https://politica.lumbre.lat/object/sin-tra-r03-oa02" TargetMode="External"/>
  <Relationship Id="rId5"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OlUPGk_izhs3.jpg"/>
  <Relationship Id="rId3" Type="http://schemas.openxmlformats.org/officeDocument/2006/relationships/hyperlink" Target="https://politica.lumbre.lat/object/sin-tra-r03-oa02" TargetMode="External"/>
  <Relationship Id="rId4" Type="http://schemas.openxmlformats.org/officeDocument/2006/relationships/hyperlink" Target="https://www.youtube.com/watch?v=OlUPGk_izhs" TargetMode="External"/>
  <Relationship Id="rId5" Type="http://schemas.openxmlformats.org/officeDocument/2006/relationships/hyperlink" Target="https://www.youtube.com/watch?v=OlUPGk_izhs" TargetMode="External"/>
  <Relationship Id="rId6"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3-oa02"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3-oa02"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3-oa02"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3-oa02"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3-oa02"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3-oa02"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3-oa02"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3-oa02"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3-oa02"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3-oa02"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3-oa02"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3-oa02"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3-oa02"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3-oa02"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3-oa02"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3-oa02"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3-oa02"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3-oa02"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3-oa02"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3-oa02"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3-oa02"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3-oa02"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abild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biert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ntralorí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ocia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vigilanci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ombr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pellido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sin-tra-r03-oa02"/>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3-oa02"/>
              </a:rPr>
              <a:t><![CDATA[Cabildo abierto y contraloría social: la vigilancia con nombre y apell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ender los escenarios donde el ciudadano ejerce directamente la vigilancia —cabildo abierto, comités de contraloría social, consejos ciudadanos municipales—, cómo diseñarlos para que sean útiles y no decorativos, y cómo la sindicatura los convierte en aliada del control intern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3-oa02"/>
              </a:rPr>
              <a:t><![CDATA[Cabildo abierto y contraloría social: la vigilancia con nombre y apell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ransparencia y la rendición terminan de funcionar cuando alguien del lado del ciudadano las recoge: el vecino que pide la palabra en el cabildo abierto, el comité que vigila la obra, el consejo que revisa la cuenta. Esta lección explica cómo se diseñan esos escenarios para que no sean teatro —reglas de participación, registro, respuesta con fecha— y cómo la contraloría social se vuelve aliada del síndico. Última lección del curso y cierre de la colección de sindicatura.]]></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3-oa02"/>
              </a:rPr>
              <a:t><![CDATA[Cabildo abierto y contraloría social: la vigilancia con nombre y apell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28]]></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abildo abierto · contraloría social · participación ciudadana · consejos municipales · síndic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vigilancia ciudadana no se concede: se organiza]]></a:t>
            </a:r>
          </a:p>
        </p:txBody>
      </p:sp>
      <p:pic>
        <p:nvPicPr>
          <p:cNvPr id="3" name="" descr="Vecinos con gafete de comité de vigilancia intervienen con micrófono en una sala de cabildo llena">
            <a:hlinkClick r:id="rId3" tooltip="Vecinos con gafete de comité de vigilancia intervienen con micrófono en una sala de cabildo llena"/>
          </p:cNvPr>
          <p:cNvPicPr>
            <a:picLocks noChangeAspect="1"/>
          </p:cNvPicPr>
          <p:nvPr>
            <p:ph type="pic" idx="1"/>
          </p:nvPr>
        </p:nvPicPr>
        <p:blipFill>
          <a:blip r:embed="rId2"/>
          <a:stretch>
            <a:fillRect/>
          </a:stretch>
        </p:blipFill>
        <p:spPr>
          <a:xfrm>
            <a:off x="3438525" y="1257300"/>
            <a:ext cx="2266950" cy="2266950"/>
          </a:xfrm>
          <a:prstGeom prst="rect">
            <a:avLst/>
          </a:prstGeom>
          <a:noFill/>
        </p:spPr>
      </p:pic>
      <p:sp>
        <p:nvSpPr>
          <p:cNvPr id="4" name="Placeholder for body"/>
          <p:cNvSpPr/>
          <p:nvPr>
            <p:ph type="body" idx="2"/>
          </p:nvPr>
        </p:nvSpPr>
        <p:spPr>
          <a:xfrm>
            <a:off x="514350" y="3524250"/>
            <a:ext cx="8115300" cy="8572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acta de cabildo es la memoria del municipio; el cabildo abierto es su conversación con los vecinos. La diferencia entre teatro y rendición está en las reglas: quién habla, qué queda registrado y quién respond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olitica.lumbre.lat/object/sin-tra-r03-oa02"/>
              </a:rPr>
              <a:t><![CDATA[Ver imagen original en el O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5343525"/>
          <a:chOff x="514350" y="247650"/>
          <a:chExt cx="8629650" cy="534352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vigilancia ciudadana no se concede: se organiz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sin-tra-r03-oa02"/>
              </a:rPr>
              <a:t><![CDATA[Cabildo abierto y contraloría social: la vigilancia con nombre y apell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28]]></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Conoces las Actas de Cabildo?]]></a:t>
            </a:r>
          </a:p>
        </p:txBody>
      </p:sp>
      <p:sp>
        <p:nvSpPr>
          <p:cNvPr id="10" name=""/>
          <p:cNvSpPr txBox="1"/>
          <p:nvPr/>
        </p:nvSpPr>
        <p:spPr>
          <a:xfrm>
            <a:off x="4362450" y="2362200"/>
            <a:ext cx="4267200" cy="2571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Video de apoyo en YouTube (tercero: canal de un funcionario público mexicano sobre gestión municipal). Explica qué se documenta en las actas de cabildo y por qué son el expediente vivo del ayuntamiento. Lumbre no aloja ni controla el contenido enlazado.]]></a:t>
            </a:r>
          </a:p>
        </p:txBody>
      </p:sp>
      <p:sp>
        <p:nvSpPr>
          <p:cNvPr id="11" name=""/>
          <p:cNvSpPr txBox="1"/>
          <p:nvPr/>
        </p:nvSpPr>
        <p:spPr>
          <a:xfrm>
            <a:off x="4362450" y="5048250"/>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vigilancia ciudadana no se concede: se organiza · 1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3-oa02"/>
              </a:rPr>
              <a:t><![CDATA[Cabildo abierto y contraloría social: la vigilancia con nombre y apell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2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bil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bier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ci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jerc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rech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orm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cip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cre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upu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arrol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ñ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iodic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ven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u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lig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imest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j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uer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bil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eñ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strum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r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gitim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eñ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áp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ustració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vigilancia ciudadana no se concede: se organiza · 2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3-oa02"/>
              </a:rPr>
              <a:t><![CDATA[Cabildo abierto y contraloría social: la vigilancia con nombre y apell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2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ci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bl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nu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un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i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uesta—.\n\n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par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en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to:\n\n]]></a:t>
            </a:r>
            <a:r>
              <a:rPr lang="en-US" b="1" strike="noStrike" sz="2100" spc="0" u="none" cap="none">
                <a:solidFill>
                  <a:srgbClr val="1B2438">
                    <a:alpha val="100000"/>
                  </a:srgbClr>
                </a:solidFill>
                <a:latin typeface="Calibri"/>
              </a:rPr>
              <a:t><![CDATA[Convocatori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fin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icip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fu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lon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uls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ba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bil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ier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9]]></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ña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bil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ier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cionarios—.\n\n]]></a:t>
            </a:r>
            <a:r>
              <a:rPr lang="en-US" b="1" strike="noStrike" sz="2100" spc="0" u="none" cap="none">
                <a:solidFill>
                  <a:srgbClr val="1B2438">
                    <a:alpha val="100000"/>
                  </a:srgbClr>
                </a:solidFill>
                <a:latin typeface="Calibri"/>
              </a:rPr>
              <a:t><![CDATA[Interven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gis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ado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gu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m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épl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vigilancia ciudadana no se concede: se organiza · 3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3-oa02"/>
              </a:rPr>
              <a:t><![CDATA[Cabildo abierto y contraloría social: la vigilancia con nombre y apell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2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o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ch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t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u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r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z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dió.\n\n]]></a:t>
            </a:r>
            <a:r>
              <a:rPr lang="en-US" b="1" strike="noStrike" sz="2100" spc="0" u="none" cap="none">
                <a:solidFill>
                  <a:srgbClr val="1B2438">
                    <a:alpha val="100000"/>
                  </a:srgbClr>
                </a:solidFill>
                <a:latin typeface="Calibri"/>
              </a:rPr>
              <a:t><![CDATA[Seguimien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isi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nu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omi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bil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ier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di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di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nd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c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bl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c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er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u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lauso.\n\n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tal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dica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id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bil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ier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sio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cid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culta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bil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din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nsfier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ambl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o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li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unde]]></a:t>
            </a:r>
          </a:p>
        </p:txBody>
      </p:sp>
      <p:sp>
        <p:nvSpPr>
          <p:cNvPr id="8" name=""/>
          <p:cNvSpPr txBox="1"/>
          <p:nvPr/>
        </p:nvSpPr>
        <p:spPr>
          <a:xfrm>
            <a:off x="514350" y="38576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en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e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álisi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currencia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vigilancia ciudadana no se concede: se organiza · 4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3-oa02"/>
              </a:rPr>
              <a:t><![CDATA[Cabildo abierto y contraloría social: la vigilancia con nombre y apell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28]]></a:t>
            </a:r>
          </a:p>
        </p:txBody>
      </p:sp>
      <p:sp>
        <p:nvSpPr>
          <p:cNvPr id="7" name="" descr=""/>
          <p:cNvSpPr/>
          <p:nvPr/>
        </p:nvSpPr>
        <p:spPr>
          <a:xfrm>
            <a:off x="514350" y="1219200"/>
            <a:ext cx="8115300" cy="33337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33337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ntraloría social: el aliado que el síndico debe capacitar, no temer]]></a:t>
            </a:r>
          </a:p>
        </p:txBody>
      </p:sp>
      <p:sp>
        <p:nvSpPr>
          <p:cNvPr id="10" name=""/>
          <p:cNvSpPr txBox="1"/>
          <p:nvPr/>
        </p:nvSpPr>
        <p:spPr>
          <a:xfrm>
            <a:off x="685800" y="19621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ontralorí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soci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mité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ecin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igila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br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gram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spald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ineamient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eneral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stem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nticorrup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RM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ACION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rquitectu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gist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poy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G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AT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bien]]></a:t>
            </a:r>
          </a:p>
        </p:txBody>
      </p:sp>
      <p:sp>
        <p:nvSpPr>
          <p:cNvPr id="11" name=""/>
          <p:cNvSpPr txBox="1"/>
          <p:nvPr/>
        </p:nvSpPr>
        <p:spPr>
          <a:xfrm>
            <a:off x="685800" y="32194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ntendi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d]]></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nsor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unicip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mit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irm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c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cep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d]]></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gu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erificad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dr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amil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igi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sayunad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col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tec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is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sistenc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uelv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corativ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mité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vigilancia ciudadana no se concede: se organiza · 5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3-oa02"/>
              </a:rPr>
              <a:t><![CDATA[Cabildo abierto y contraloría social: la vigilancia con nombre y apell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28]]></a:t>
            </a:r>
          </a:p>
        </p:txBody>
      </p:sp>
      <p:sp>
        <p:nvSpPr>
          <p:cNvPr id="7" name="" descr=""/>
          <p:cNvSpPr/>
          <p:nvPr/>
        </p:nvSpPr>
        <p:spPr>
          <a:xfrm>
            <a:off x="514350" y="1219200"/>
            <a:ext cx="8115300" cy="32099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32099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egid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daz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rec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ticipa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p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p>
        </p:txBody>
      </p:sp>
      <p:sp>
        <p:nvSpPr>
          <p:cNvPr id="10" name=""/>
          <p:cNvSpPr txBox="1"/>
          <p:nvPr/>
        </p:nvSpPr>
        <p:spPr>
          <a:xfrm>
            <a:off x="685800" y="1533525"/>
            <a:ext cx="7772400" cy="2867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trat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igila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cces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vanc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ísico-financie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esupues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p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pacita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uelv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iad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onveni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olabora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mit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ue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e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ue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egunt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óm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port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apacita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índic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br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xpedi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b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tra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imacion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n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respuest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form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por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mit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por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ací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suelv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btien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spues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fesionaliz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g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tro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ter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índic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ocumen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mit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ñaló]]></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X,]]></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erificó]]></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rrigió]]></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Z»]]></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vier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igilanci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vigilancia ciudadana no se concede: se organiza · 6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3-oa02"/>
              </a:rPr>
              <a:t><![CDATA[Cabildo abierto y contraloría social: la vigilancia con nombre y apell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28]]></a:t>
            </a:r>
          </a:p>
        </p:txBody>
      </p:sp>
      <p:sp>
        <p:nvSpPr>
          <p:cNvPr id="7" name="" descr=""/>
          <p:cNvSpPr/>
          <p:nvPr/>
        </p:nvSpPr>
        <p:spPr>
          <a:xfrm>
            <a:off x="514350" y="1219200"/>
            <a:ext cx="8115300" cy="3905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3905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iudada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videnc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av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unicip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uditoría.]]></a:t>
            </a:r>
          </a:p>
        </p:txBody>
      </p:sp>
      <p:sp>
        <p:nvSpPr>
          <p:cNvPr id="10" name=""/>
          <p:cNvSpPr txBox="1"/>
          <p:nvPr/>
        </p:nvSpPr>
        <p:spPr>
          <a:xfrm>
            <a:off x="514350" y="1609725"/>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p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le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gila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m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elli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índ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ún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cion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nsitar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is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iudad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ité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lo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c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gí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ej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cip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u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u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arrol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c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duc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cie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vi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decid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vis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n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gr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culta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c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uer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TAL).\n\n]]></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is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stituci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mité]]></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rticipació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vigilancia ciudadana no se concede: se organiza · 7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3-oa02"/>
              </a:rPr>
              <a:t><![CDATA[Cabildo abierto y contraloría social: la vigilancia con nombre y apell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2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iudada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st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icorrup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udada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gil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lít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icorrup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j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r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órga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r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nspa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ur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v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señ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yunta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ó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mpl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ligaciones.\n\n]]></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is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pi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r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dica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u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i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o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it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ci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u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ed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g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sa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r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it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rcu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vigilancia ciudadana no se concede: se organiza · 8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3-oa02"/>
              </a:rPr>
              <a:t><![CDATA[Cabildo abierto y contraloría social: la vigilancia con nombre y apell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2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ndi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n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udad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u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cument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der.\n\n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er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r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l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dica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le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n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c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orrier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f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úscu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b="1" strike="noStrike" sz="2100" spc="0" u="none" cap="none">
                <a:solidFill>
                  <a:srgbClr val="1B2438">
                    <a:alpha val="100000"/>
                  </a:srgbClr>
                </a:solidFill>
                <a:latin typeface="Calibri"/>
              </a:rPr>
              <a:t><![CDATA[conoc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trimon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ien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dminist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ga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fen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ost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r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índ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m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cesi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on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m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i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uel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titu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pu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p>
        </p:txBody>
      </p:sp>
      <p:sp>
        <p:nvSpPr>
          <p:cNvPr id="8" name=""/>
          <p:cNvSpPr txBox="1"/>
          <p:nvPr/>
        </p:nvSpPr>
        <p:spPr>
          <a:xfrm>
            <a:off x="514350" y="38576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vent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gila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i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is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unicipio]]></a:t>
            </a:r>
            <a:r>
              <a:rPr lang="en-US" strike="noStrike" sz="2100" spc="0" u="none" cap="none">
                <a:solidFill>
                  <a:srgbClr val="1B2438">
                    <a:alpha val="100000"/>
                  </a:srgbClr>
                </a:solidFill>
                <a:latin typeface="Calibri"/>
              </a:rPr>
              <a:t><![CDAT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3-oa02"/>
              </a:rPr>
              <a:t><![CDATA[Cabildo abierto y contraloría social: la vigilancia con nombre y apell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vigilancia ciudadana no se concede: se organiza]]></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cabildo abierto del presupuesto anual termina con veinte preguntas vecinas sin respuesta. La dirección de participación propone: «ya se contestarán por separado cuando se pueda». Como síndico, la acción correcta es:]]></a:t>
            </a:r>
          </a:p>
        </p:txBody>
      </p:sp>
      <p:sp>
        <p:nvSpPr>
          <p:cNvPr id="9" name=""/>
          <p:cNvSpPr txBox="1"/>
          <p:nvPr/>
        </p:nvSpPr>
        <p:spPr>
          <a:xfrm>
            <a:off x="666750" y="2981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ceptarlo: las preguntas del cabildo abierto son informativas y no generan obligación algun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3-oa02"/>
              </a:rPr>
              <a:t><![CDATA[Cabildo abierto y contraloría social: la vigilancia con nombre y apell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28]]></a:t>
            </a:r>
          </a:p>
        </p:txBody>
      </p:sp>
      <p:sp>
        <p:nvSpPr>
          <p:cNvPr id="7" name=""/>
          <p:cNvSpPr txBox="1"/>
          <p:nvPr/>
        </p:nvSpPr>
        <p:spPr>
          <a:xfrm>
            <a:off x="666750" y="1219200"/>
            <a:ext cx="79629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Instalar el circuito de respuesta: minuta de compromisos con folio por pregunta, plazo de respuesta por escrito —aunque sea «no es competencia municipal, se canaliza a X»—, publicación de la minuta con las actas y reporte de cumplimiento al cabildo en la siguiente sesión]]></a:t>
            </a:r>
          </a:p>
        </p:txBody>
      </p:sp>
      <p:sp>
        <p:nvSpPr>
          <p:cNvPr id="8" name=""/>
          <p:cNvSpPr txBox="1"/>
          <p:nvPr/>
        </p:nvSpPr>
        <p:spPr>
          <a:xfrm>
            <a:off x="666750" y="28575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rohibir preguntas en los próximos cabildos abiertos hasta que las direcciones tengan capacidad de respuesta]]></a:t>
            </a:r>
          </a:p>
        </p:txBody>
      </p:sp>
      <p:sp>
        <p:nvSpPr>
          <p:cNvPr id="9" name=""/>
          <p:cNvSpPr txBox="1"/>
          <p:nvPr/>
        </p:nvSpPr>
        <p:spPr>
          <a:xfrm>
            <a:off x="666750" y="35528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ntestar todo en el momento con lo que se recuerde: la inmediatez vale más que el registr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3-oa02"/>
              </a:rPr>
              <a:t><![CDATA[Cabildo abierto y contraloría social: la vigilancia con nombre y apell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vigilancia ciudadana no se concede: se organiz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el circuito completo de un reporte de contraloría social sobre una obra con retraso:]]></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sindicatura cruza el reporte con el expediente: contrato, calendario, estimaciones pagadas]]></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e requiere a la dirección de obras y al residente con lo encontrado y el plazo de corrección]]></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e responde por escrito al comité: qué se verificó, qué se corrigió, qué sigue y con qué fech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3-oa02"/>
              </a:rPr>
              <a:t><![CDATA[Cabildo abierto y contraloría social: la vigilancia con nombre y apell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28]]></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caso se documenta en el informe de actividades y sirve de evidencia ante la auditoría]]></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l comité de vigilancia presenta su reporte por escrito al municipio con fotos y la obra que observ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3-oa02"/>
              </a:rPr>
              <a:t><![CDATA[Cabildo abierto y contraloría social: la vigilancia con nombre y apell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vigilancia ciudadana no se concede: se organiz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municipio puede presumir de cabildo abierto ejemplar si los vecinos intervienen, el acto se transmite por redes y el alcalde se toma fotos con los asistentes.]]></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3-oa02"/>
              </a:rPr>
              <a:t><![CDATA[Cabildo abierto y contraloría social: la vigilancia con nombre y apell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vigilancia ciudadana no se concede: se organiz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reglamento municipal de cabildo abierto propone cuatro disposiciones. Una mata el instrumento en nombre del orden: encuéntrala:]]></a:t>
            </a:r>
          </a:p>
        </p:txBody>
      </p:sp>
      <p:sp>
        <p:nvSpPr>
          <p:cNvPr id="9" name=""/>
          <p:cNvSpPr txBox="1"/>
          <p:nvPr/>
        </p:nvSpPr>
        <p:spPr>
          <a:xfrm>
            <a:off x="628650" y="2647950"/>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s preguntas recibidas en el cabildo abierto se foliarán y recibirán respuesta por escrito en un plazo no mayor a treinta días naturales.»]]></a:t>
            </a:r>
          </a:p>
        </p:txBody>
      </p:sp>
      <p:sp>
        <p:nvSpPr>
          <p:cNvPr id="10" name=""/>
          <p:cNvSpPr txBox="1"/>
          <p:nvPr/>
        </p:nvSpPr>
        <p:spPr>
          <a:xfrm>
            <a:off x="628650" y="3638550"/>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odrán participar voceros de colonias, asociaciones y cualquier vecino, con una intervención y una pregunta por persona, con tiempo igual para todo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3-oa02"/>
              </a:rPr>
              <a:t><![CDATA[Cabildo abierto y contraloría social: la vigilancia con nombre y apell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28]]></a:t>
            </a:r>
          </a:p>
        </p:txBody>
      </p:sp>
      <p:sp>
        <p:nvSpPr>
          <p:cNvPr id="7" name=""/>
          <p:cNvSpPr txBox="1"/>
          <p:nvPr/>
        </p:nvSpPr>
        <p:spPr>
          <a:xfrm>
            <a:off x="628650" y="1219200"/>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olo podrán formular preguntas los vecinos previamente aprobados por la dirección de comunicación social, que deberá considerar la pertinencia política de cada intervención.»]]></a:t>
            </a:r>
          </a:p>
        </p:txBody>
      </p:sp>
      <p:sp>
        <p:nvSpPr>
          <p:cNvPr id="8" name=""/>
          <p:cNvSpPr txBox="1"/>
          <p:nvPr/>
        </p:nvSpPr>
        <p:spPr>
          <a:xfrm>
            <a:off x="628650" y="2209800"/>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minuta de compromisos derivada de la sesión se publicará junto con el acta en el portal municipal y la plataforma de transparenci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3-oa02"/>
              </a:rPr>
              <a:t><![CDATA[Cabildo abierto y contraloría social: la vigilancia con nombre y apell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vigilancia ciudadana no se concede: se organiza]]></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iseña en media cuartilla el «circuito de respuesta» de TU municipio para el próximo cabildo abierto o audiencia pública: qué tema concreto se someterá a preguntas (sugiere el presupuesto del año o una obra grande), cuántas sesiones al]]></a:t>
            </a:r>
          </a:p>
        </p:txBody>
      </p:sp>
      <p:sp>
        <p:nvSpPr>
          <p:cNvPr id="9" name=""/>
          <p:cNvSpPr txBox="1"/>
          <p:nvPr/>
        </p:nvSpPr>
        <p:spPr>
          <a:xfrm>
            <a:off x="514350" y="29241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ño y con qué convocatoria, quién folia las preguntas y con qué plazo de respuesta, y cómo se publicará la minuta de compromiso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3-oa02"/>
              </a:rPr>
              <a:t><![CDATA[Cabildo abierto y contraloría social: la vigilancia con nombre y apell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2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ierra con la pregunta que el síndico debe hacerse en voz alta: ¿qué respuesta incómoda estoy dispuesto a publicar para que el circuito sea creíble?]]></a:t>
            </a:r>
          </a:p>
        </p:txBody>
      </p:sp>
      <p:sp>
        <p:nvSpPr>
          <p:cNvPr id="8" name=""/>
          <p:cNvSpPr txBox="1"/>
          <p:nvPr/>
        </p:nvSpPr>
        <p:spPr>
          <a:xfrm>
            <a:off x="514350" y="23717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El circuito vale lo que vale su caso más difícil: un municipio se mide por la respuesta a la peor pregunta, no por la ceremonia de la mejor.]]></a:t>
            </a:r>
          </a:p>
        </p:txBody>
      </p:sp>
      <p:sp>
        <p:nvSpPr>
          <p:cNvPr id="9" name=""/>
          <p:cNvSpPr txBox="1"/>
          <p:nvPr/>
        </p:nvSpPr>
        <p:spPr>
          <a:xfrm>
            <a:off x="514350" y="3381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vigilancia ciudadana no se concede: se organiz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3-oa02"/>
              </a:rPr>
              <a:t><![CDATA[Cabildo abierto y contraloría social: la vigilancia con nombre y apell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2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abildo abierto útil tiene tema, registro, respuesta con plazo y minuta publicada: sin circuito, es folclor.]]></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traloría social es un sensor, no un fiscal: se capacita, se escucha y se le responde.]]></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índico es el puente entre la pregunta vecinal y el expediente: ese circuito es la rendición en su forma pur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vigilancia documentada es evidencia a favor: el municipio que respondió antes llega mejor a la auditorí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vigilancia ciudadana no se concede: se organiz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3-oa02"/>
              </a:rPr>
              <a:t><![CDATA[Cabildo abierto y contraloría social: la vigilancia con nombre y apell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2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ocer, administrar y mostrar: los tres músculos del síndico cierran el círculo de la confianza públic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cabildo abierto y contraloría social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3-oa02"/>
              </a:rPr>
              <a:t><![CDATA[Cabildo abierto y contraloría social: la vigilancia con nombre y apell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sabes organizar la vigilancia con nombre y apellidos y cerrar el circuito pregunta-respuesta: con esto completas el curso de Transparencia, datos personales y rendición de cuentas —y la colección de sindicatura queda redonda: funciones, defensa, contraloría, hacienda y cuentas pública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cabildo abierto y contraloría social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3-oa02"/>
              </a:rPr>
              <a:t><![CDATA[Cabildo abierto y contraloría social: la vigilancia con nombre y apell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28]]></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lee las reglas del cabildo abierto y el circuito del reporte: el filtro político de preguntas y la respuesta por recordar son las dos formas de matar la participación sin admitirl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vigilancia ciudadana no se concede: se organiz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3-oa02"/>
              </a:rPr>
              <a:t><![CDATA[Cabildo abierto y contraloría social: la vigilancia con nombre y apell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2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rso cerrado y colección completa.]]></a:t>
            </a:r>
            <a:r>
              <a:rPr lang="en-US" strike="noStrike" sz="2100" spc="0" u="none" cap="none">
                <a:solidFill>
                  <a:srgbClr val="1B2438">
                    <a:alpha val="100000"/>
                  </a:srgbClr>
                </a:solidFill>
                <a:latin typeface="Calibri"/>
              </a:rPr>
              <a:t><![CDATA[ El síndico que recorrió Funciones y Límites, Defensa del Municipio, Contraloría y Auditoría, Hacienda Municipal y este curso de Transparencia tiene el oficio completo: conocer el patrimonio, ejercer la legalidad, vigilar el gasto, mostrar la cuenta y responder al vecino. Explora ahora los cursos de las otras escuelas profesionales —Regidor, Servidor Público— y sigue la ruta de especialización en becerramora.lumbre.lat.]]></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2026-10-24T05:15:58Z</dcterms:created>
  <dcterms:modified xsi:type="dcterms:W3CDTF">2026-10-24T05:15:58Z</dcterms:modified>
  <dc:title>Cabildo abierto y contraloría social: la vigilancia con nombre y apellidos</dc:title>
  <dc:description>Presentación editable del OA «Cabildo abierto y contraloría social: la vigilancia con nombre y apellidos». Enlace: https://politica.lumbre.lat/object/sin-tra-r03-oa02</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