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dat-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dat-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loj de la solicitud: recepción, turno, búsqueda, respuest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loj de la solicitud: recepción, turno, búsqueda, respuest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loj de la solicitud: recepción, turno, búsqueda, respuest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loj de la solicitud: recepción, turno, búsqueda, respuest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loj de la solicitud: recepción, turno, búsqueda, respuesta» (6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tregar de inmediato lo que ya existe y tiene folio, o, si necesitas más tiempo, informar a la unidad de transparencia para que solicite la prórroga fundada de 10 días; en ningún caso dejar correr el plazo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es la correcta porque el reloj no se detiene: o entregas en plazo, o pides prórroga fundada. Esperar y rebasar el plazo (uno) es omisión sancionable. Declarar inexistente un padrón que sí existe solo porque no está «consolidado» (tres) es una mentira que el garante revoca. Negar en bloque por datos personales (cuatro) desconoce que el padrón de beneficiarios es información pública (art. 70 fr. XXVIII): se tacha el dato sensible y se entrega el resto. El anonimato de beneficiarios se protege tachando, no ocul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zo es perentorio (20 días hábiles, prórroga de 10 con causa). No responder es falta; declarar inexistente sin búsqueda o negar en bloque son respuestas ileg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dat-r01-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epción y registro con folio (PNT o medio equivalente) → Turno de la unidad de transparencia al área generadora → Búsqueda, localización y clasificación (pública / reservada / confidencial) → Respuesta motivada al solicitante dentro del plazo → Recurso de revisión ante el órgano garante si el solicitante impug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epción → turno → búsqueda/clasificación → respuesta → impugnación. Cinco etapas con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dat-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La ley permite una prórroga de 10 días hábiles adicionales, pero NO automática: requiere acuerdo fundado y notificación al solicitante dentro del plazo original. La prórroga existe para casos de información voluminosa o que debe buscarse en varias unidades. Usarla como «comodidad» o pedirla cuando ya venció el plazo no es válido: la prórroga se solicita ANTES de que venza el plaz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TAIP art. 136: el plazo es de 20 días hábiles, ampliable por otros 10 por justificada causa y mediante acuerdo que se not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dat-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i tu área recibe requisiciones de transparencia, describe en tres líneas tu método para no perder plazos: ¿quién registra la requisición? ¿Dónde archivaste el expediente que te lo van a pedir? ¿Qué harías si el plazo vence el viernes y el documento está en el archivo muerto? Un flujo escrito evita la 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dat-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loj de la solicitud: recepción, turno, búsqueda, respuest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flujo y plazos de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dat-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111" r:id="rId1"/>
    <p:sldLayoutId id="2481853112" r:id="rId2"/>
    <p:sldLayoutId id="2481853113" r:id="rId3"/>
    <p:sldLayoutId id="24818531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e2c1bb4e47f4b27e89ae1f4b48836365732cf0031db6ff41.jpg"/>
  <Relationship Id="rId3" Type="http://schemas.openxmlformats.org/officeDocument/2006/relationships/hyperlink" Target="https://politica.lumbre.lat/object/svp-dat-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dat-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licitu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ces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20]]></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n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dat-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el flujo completo de una solicitud de acceso a la información —recepción, turno, búsqueda, respuesta, impugnación— con plazos legales (LGTAIP arts. 133-149) y la consecuencia administrativa de omitir la respues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icitud de transparencia no es un correo que puedes dejar pendiente: es un procedimiento con plazos perentorios, formalidades y un reloj que corre contra tu dependencia. Si respondes mal o tardas, el ciudadano se queja ante el órgano garante, el garante te obliga, y la omisión se convierte en falta administrativa. Esta lección te da el flujo paso a paso y los plazos que no puedes perde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olicitud · acceso · plazos · PNT · requisi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tafo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c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a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N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rrog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ábi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TAI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3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ón.\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lu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apas:]]></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EP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é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n\n]]></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n\n]]></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ÚSQ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S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d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ínte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n\n]]></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x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ús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ante.\n\n]]></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U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A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inexistencia no se declara «porque no la encontré a la primera»]]></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onder «la información no existe» exige una ]]></a:t>
            </a:r>
            <a:r>
              <a:rPr lang="en-US" b="1" strike="noStrike" sz="2000" spc="0" u="none" cap="none">
                <a:solidFill>
                  <a:srgbClr val="1B2438">
                    <a:alpha val="100000"/>
                  </a:srgbClr>
                </a:solidFill>
                <a:latin typeface="Calibri"/>
              </a:rPr>
              <a:t><![CDATA[búsqueda exhaustiva y documentada]]></a:t>
            </a:r>
            <a:r>
              <a:rPr lang="en-US" strike="noStrike" sz="2000" spc="0" u="none" cap="none">
                <a:solidFill>
                  <a:srgbClr val="1B2438">
                    <a:alpha val="100000"/>
                  </a:srgbClr>
                </a:solidFill>
                <a:latin typeface="Calibri"/>
              </a:rPr>
              <a:t><![CDATA[: consulta al área generadora, al archivo, a sistemas, a homólogos. La resolución del órgano garante anula una declaratoria de inexistencia «ligera» y ordena una nueva búsqueda con áreas específicas. Si después de la búsqueda real no aparece, documenta con oficios y minutas qué áreas consultaste: eso acredita diligencia y te defiende ante una posible falta por no conserv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ecuenc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mit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TAI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I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s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Órg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justif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ut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ón.\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ónd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ue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loj de la solicitud: recepción, turno, búsqueda, respues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ibes el viernes una requisición de transparencia: un ciudadano pide el padrón de beneficiarios de un programa de tu área. El plazo de 20 días hábiles vence en 15 días. No tienes el padrón consolidado. ¿Qué hac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a consolidar el padrón y entregarlo aunque rebase el plazo, porque «lo importante es entregarlo comple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gar de inmediato lo que ya existe y tiene folio, o, si necesitas más tiempo, informar a la unidad de transparencia para que solicite la prórroga fundada de 10 días; en ningún caso dejar correr el plazo sin respuesta.]]></a:t>
            </a:r>
          </a:p>
        </p:txBody>
      </p:sp>
      <p:sp>
        <p:nvSpPr>
          <p:cNvPr id="8" name=""/>
          <p:cNvSpPr txBox="1"/>
          <p:nvPr/>
        </p:nvSpPr>
        <p:spPr>
          <a:xfrm>
            <a:off x="666750" y="2543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onder «inexistente» porque no está consolidado.]]></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egar el padrón alegando que contiene datos personales, sin tachar ni entreg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loj de la solicitud: recepción, turno, búsqueda, respue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etapas del flujo de una solicitud de acceso a la informac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urno de la unidad de transparencia al área generador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úsqueda, localización y clasificación (pública / reservada / confidencial)]]></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uesta motivada al solicitante dentro del plaz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urso de revisión ante el órgano garante si el solicitante impug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epción y registro con folio (PNT o medio equival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loj de la solicitud: recepción, turno, búsqueda, respues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azo de 20 días hábiles para responder una solicitud de transparencia puede prorrogarse hasta 10 días hábiles más por causa justifica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loj de la solicitud: recepción, turno, búsqueda, respuest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tu área recibe requisiciones de transparencia, describe en tres líneas tu método para no perder plazos: ¿quién registra la requisición? ¿Dónde archivaste el expediente que te lo van a pedir? ¿Qué harías si el plazo vence el viernes y el documento está en el archivo muerto? Un flujo escrito evita la omisión.]]></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plazo corre aunque tú estés de vacaciones: organiza la cobertura.]]></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licitud entra con folio y dispara un plazo perentorio de 20 días hábiles, prorrogable 10 más por causa justific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lujo: recepción → turno al área generadora → búsqueda y clasificación → respuesta motivada → recurso de revis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r inexistencia exige búsqueda exhaustiva documentada; negar en bloque por datos personales es ilegal: se tacha y se entreg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mitir la respuesta o entregarla tarde es falta con multa y posible vista al OI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diligencia como área generadora sostiene el cumplimiento institucional: una requisición devuelta tarde tiene tu nombre en la cade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flujo y plazos de solicitu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ominas el reloj de la solicitud: 20+10 días hábiles, el flujo en cinco etapas y las respuestas válidas. La siguiente ruta cruza al otro lado de la moneda: los datos personale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prórroga de 10 días se pide ANTES de que venza el plazo y con causa. La inexistencia requiere búsqueda document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loj de la solicitud: recepción, turno, búsqueda,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dat-r01-oa02"/>
              </a:rPr>
              <a:t><![CDATA[Solicitudes de acceso: 20 días, un oficio y una sa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flujo de acceso claro, la siguiente lección gira hacia el límite opuesto: cuando la información que manejas es dato personal de un ciudadano, la transparencia cede paso a la protección. Ahí entra la LGTPPDPPP.]]></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2026-10-24T10:13:58Z</dcterms:created>
  <dcterms:modified xsi:type="dcterms:W3CDTF">2026-10-24T10:13:58Z</dcterms:modified>
  <dc:title>Solicitudes de acceso: 20 días, un oficio y una sanción</dc:title>
  <dc:description>Presentación editable del OA «Solicitudes de acceso: 20 días, un oficio y una sanción». Enlace: https://politica.lumbre.lat/object/svp-dat-r01-oa02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