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fal-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fal-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nombres, tres actos distinto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nombres, tres actos distintos»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svp-fal-r02-oa01]]></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uede ser desvío de recursos: se le dio al recurso un fin distinto al autorizado, aunque siga siendo público y esté docum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2. Este es el caso que **más se justifica y más se sanciona**: «para que no se pierda» no es fundamento. El desvío no requiere que el dinero salga de lo público ni que alguien se lo guarde; **el delito está en cambiar el destino autorizado** sin la facultad para hacerlo. La 1 es exactamente el error. La 3 no aplica porque **nadie dispuso para sí** —no es apropiación—. La 4 tampoco, porque no hay dádiva ligada a la función. La vía correcta era otra: la **modificación presupuestal** autorizada. Documentar un acto indebido no lo vuelve válido; solo lo hace rastre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 54 (NORMA NACIONAL): el desvío de recursos públicos consiste en darles un fin distinto al autorizado, con independencia de que el nuevo destino sea también público y de que quede docum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fal-r02-oa0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distinguirlos importa porque **cambia lo que debiste cuidar**. En el **peculado** el recurso se trata **como propio** —hay apropiación o uso personal—. En el **desvío** el recurso **no pasa al bolsillo de nadie**: se envía a **un fin distinto al autorizado**, a menudo dentro de la misma institución. Por eso el desvío puede cometerse «creyendo que se hace el bien» (mover un dinero a una urgencia), mientras que el peculado siempre supone un uso como si fuera tuyo. Confundirlos hace que el servidor baje la guardia justo donde más fácil cae: en el **recurso que «no es de nadie» y que solo necesita un papel para cambiar de destino**. El filtro sigue siendo el mismo: ¿a dónde va este recurso y quién autorizó ese fi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s. 53 y 54 (NORMA NACIONAL): el peculado implica apropiarse o disponer del recurso como propio; el desvío consiste en darle un fin distinto al autorizado, sin necesidad de beneficio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fal-r02-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Reorientar un dinero a otra urgencia pública nunca es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y recoge la coartada más usada del manejo de recursos: «pero si es para algo público». El problema no es que el destino sea público o privado, sino que **no era el destino autorizado**. Reorientar sin la modificación presupuestal correspondiente es justo el **desvío**. Las frases 1, 2 y 4 describen bien las tres figuras. Grábatela porque es la que más expedientes llena «de buena fe»: **el dinero público no se mueve porque sobre, se mueve cuando un acto autorizado lo permite**. Si no tienes esa autorización, detente, aunque te tiemble la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 54 (NORMA NACIONAL): el desvío se configura por usar el recurso en un fin distinto al autorizado, aunque ese fin siga siendo público; no se exige provecho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fal-r02-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Identifica, en tu ámbito, un movimiento de recursos que se hace «porque siempre se ha hecho así» o «para que no se pierda»: un cambio de partida, un traspaso, un gasto reorientado. Escribe qué acto de autorización falta para que ese movimiento sea legítimo y no rozar un desv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fal-r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1862" r:id="rId1"/>
    <p:sldLayoutId id="2481861863" r:id="rId2"/>
    <p:sldLayoutId id="2481861864" r:id="rId3"/>
    <p:sldLayoutId id="248186186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83d584adcd3625920cc566f1a7cf6b9679b01d1729fc9371.jpg"/>
  <Relationship Id="rId3" Type="http://schemas.openxmlformats.org/officeDocument/2006/relationships/hyperlink" Target="https://politica.lumbre.lat/object/svp-fal-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fal-r02-oa01" TargetMode="External"/>
  <Relationship Id="rId3" Type="http://schemas.openxmlformats.org/officeDocument/2006/relationships/notesSlide" Target="../notesSlides/notesSlide1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hech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cul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sví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á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esta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vp-fal-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1"/>
              </a:rPr>
              <a:t><![CDATA[Cohecho, peculado y desvío: las tres que más cue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con ejemplos llanos las tres faltas graves más frecuentes contra el erario —cohecho (art. 52), peculado (53) y desvío de recursos (54)— y reconocer cómo se cometen sin mala fe apar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1"/>
              </a:rPr>
              <a:t><![CDATA[Cohecho, peculado y desvío: las tres que más cue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tres estrellas del catálogo: las que más funcionarios han inhabilitado y las que más se confunden entre sí. Las separas con ejemplos de escritorio: ]]></a:t>
            </a:r>
            <a:r>
              <a:rPr lang="en-US" b="1" strike="noStrike" sz="2100" spc="0" u="none" cap="none">
                <a:solidFill>
                  <a:srgbClr val="1B2438">
                    <a:alpha val="100000"/>
                  </a:srgbClr>
                </a:solidFill>
                <a:latin typeface="Calibri"/>
              </a:rPr>
              <a:t><![CDATA[cohecho]]></a:t>
            </a:r>
            <a:r>
              <a:rPr lang="en-US" strike="noStrike" sz="2100" spc="0" u="none" cap="none">
                <a:solidFill>
                  <a:srgbClr val="1B2438">
                    <a:alpha val="100000"/>
                  </a:srgbClr>
                </a:solidFill>
                <a:latin typeface="Calibri"/>
              </a:rPr>
              <a:t><![CDATA[ es dar o recibir por tu función; ]]></a:t>
            </a:r>
            <a:r>
              <a:rPr lang="en-US" b="1" strike="noStrike" sz="2100" spc="0" u="none" cap="none">
                <a:solidFill>
                  <a:srgbClr val="1B2438">
                    <a:alpha val="100000"/>
                  </a:srgbClr>
                </a:solidFill>
                <a:latin typeface="Calibri"/>
              </a:rPr>
              <a:t><![CDATA[peculado]]></a:t>
            </a:r>
            <a:r>
              <a:rPr lang="en-US" strike="noStrike" sz="2100" spc="0" u="none" cap="none">
                <a:solidFill>
                  <a:srgbClr val="1B2438">
                    <a:alpha val="100000"/>
                  </a:srgbClr>
                </a:solidFill>
                <a:latin typeface="Calibri"/>
              </a:rPr>
              <a:t><![CDATA[ es disponer de un recurso público como si fuera tuyo; ]]></a:t>
            </a:r>
            <a:r>
              <a:rPr lang="en-US" b="1" strike="noStrike" sz="2100" spc="0" u="none" cap="none">
                <a:solidFill>
                  <a:srgbClr val="1B2438">
                    <a:alpha val="100000"/>
                  </a:srgbClr>
                </a:solidFill>
                <a:latin typeface="Calibri"/>
              </a:rPr>
              <a:t><![CDATA[desvío]]></a:t>
            </a:r>
            <a:r>
              <a:rPr lang="en-US" strike="noStrike" sz="2100" spc="0" u="none" cap="none">
                <a:solidFill>
                  <a:srgbClr val="1B2438">
                    <a:alpha val="100000"/>
                  </a:srgbClr>
                </a:solidFill>
                <a:latin typeface="Calibri"/>
              </a:rPr>
              <a:t><![CDATA[ es darle un fin distinto al autorizado, aunque siga siendo «público». Las tres pueden arrancar sin un maletín y, en su grado, además de falta son delit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hecho · peculado · desvío de recursos · erario · LGRA 52-5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nombres, tres actos distint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1"/>
              </a:rPr>
              <a:t><![CDATA[Cohecho, peculado y desvío: las tres que más cue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cio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n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óg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tinta]]></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ep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ne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b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z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mi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le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cu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ropiar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po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r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ví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ti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riz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mb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á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ó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nombres, tres actos distint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1"/>
              </a:rPr>
              <a:t><![CDATA[Cohecho, peculado y desvío: las tres que más cue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do.]]></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d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pez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l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vi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cu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qu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stitu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teri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brab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icio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orien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nombres, tres actos distint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1"/>
              </a:rPr>
              <a:t><![CDATA[Cohecho, peculado y desvío: las tres que más cue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a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er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b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cu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ó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r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damento?]]></a:t>
            </a:r>
            <a:r>
              <a:rPr lang="en-US" strike="noStrike" sz="2100" spc="0" u="none" cap="none">
                <a:solidFill>
                  <a:srgbClr val="1B2438">
                    <a:alpha val="100000"/>
                  </a:srgbClr>
                </a:solidFill>
                <a:latin typeface="Calibri"/>
              </a:rPr>
              <a:t><![CDA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 dónde va el recur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1"/>
              </a:rPr>
              <a:t><![CDATA[Cohecho, peculado y desvío: las tres que más cue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ohecho: por la función. Peculado: como propio. Desvío: a un fin no autorizado.]]></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ferencia las tres por el destino y el motivo. En el cohecho hay un intercambio ligado a tu función. En el peculado dispones del recurso como tuyo. En el desvío lo mandas a un fin distinto al autorizado, aunque siga siendo públic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1"/>
              </a:rPr>
              <a:t><![CDATA[Cohecho, peculado y desvío: las tres que más cue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nombres, tres actos distinto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el dinero no ejercido de una partida, un servidor paga una urgencia de otra área «para que el recurso no se devuelva»; todo quedó dentro de la institución y se documentó. ¿Cuál es la lectura correct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a falta: el dinero se usó para algo público y dentro de la institución.]]></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ede ser desvío de recursos: se le dio al recurso un fin distinto al autorizado, aunque siga siendo público y esté document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1"/>
              </a:rPr>
              <a:t><![CDATA[Cohecho, peculado y desvío: las tres que más cue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4]]></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peculado, porque el servidor se apropió del dinero.]]></a:t>
            </a:r>
          </a:p>
        </p:txBody>
      </p:sp>
      <p:sp>
        <p:nvSpPr>
          <p:cNvPr id="8" name=""/>
          <p:cNvSpPr txBox="1"/>
          <p:nvPr/>
        </p:nvSpPr>
        <p:spPr>
          <a:xfrm>
            <a:off x="666750" y="1600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cohecho, porque hubo un pago de por medi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1"/>
              </a:rPr>
              <a:t><![CDATA[Cohecho, peculado y desvío: las tres que más cue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nombres, tres actos distin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eculado y el desvío son lo mismo: en ambos el servidor se queda con el recurso público para su provecho person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1"/>
              </a:rPr>
              <a:t><![CDATA[Cohecho, peculado y desvío: las tres que más cue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cohecho, peculado y desvío.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hecho consiste en dar o aceptar un beneficio ligado a la funció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desvío ocurre cuando el recurso se usa para un fin distinto al autorizado.]]></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orientar un dinero a otra urgencia pública nunca es fal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1"/>
              </a:rPr>
              <a:t><![CDATA[Cohecho, peculado y desvío: las tres que más cue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su grado, estas faltas administrativas pueden además ser delit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1"/>
              </a:rPr>
              <a:t><![CDATA[Cohecho, peculado y desvío: las tres que más cue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dentifica, en tu ámbito, un movimiento de recursos que se hace «porque siempre se ha hecho así» o «para que no se pierda»: un cambio de partida, un traspaso, un gasto reorientado. Escribe qué acto de autorización falta para que ese movimiento sea legítimo y no rozar un desví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fal-r02-oa01"/>
              </a:rPr>
              <a:t><![CDATA[Cohecho, peculado y desvío: las tres que más cuest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4]]></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línea entre «gestión ágil» y «desvío» casi siempre es un documento: una modificación presupuestal, un acuerdo, una autorización. Si ese papel no existe, el movimiento, aunque parezca razonable, carece de fundamento. Preguntar por la vía autorizada antes de mover un peso te ahorra el expediente después.]]></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2026-10-24T12:39:49Z</dcterms:created>
  <dcterms:modified xsi:type="dcterms:W3CDTF">2026-10-24T12:39:49Z</dcterms:modified>
  <dc:title>Cohecho, peculado y desvío: las tres que más cuestan</dc:title>
  <dc:description>Presentación editable del OA «Cohecho, peculado y desvío: las tres que más cuestan». Enlace: https://politica.lumbre.lat/object/svp-fal-r02-oa01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