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fal-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oblema no es el dinero, es el pode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oblema no es el dinero, es el pode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fal-r02-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buso de funciones: actuar por el cargo saltándose el procedimiento para procurar un resultado puede configurar esta falta, aunque no haya lucro ni vín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Aquí no hay maletín ni pariente, pero sí un **acto de autoridad fuera de la vía que la norma marcaba**: evadir el procedimiento «por urgencia» para conseguir un resultado es la lógica del **abuso de funciones**. La 1 es el error cómodo: «buena voluntad» no borra el acto indebido. La 3 confunde con apropiación de recursos, que no ocurrió. La 4 convierte un sentimiento (prisa) en vínculo de interés, y no lo es. Este caso muestra por qué **el poder también se puede usar mal sin tocar un peso**: la pregunta correcta era «¿estoy usando mi cargo para un fin que la norma no autoriz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7 (NORMA NACIONAL): el abuso de funciones consiste en actuar u omitir en razón del cargo para procurar una ventaja o un fin indebido; no exige beneficio económico ni vínculo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refuerza lo que ya aprendiste en el curso 2: el conflicto vive en el **puede**, no en el **recibió**. La falta se dispara cuando tu **interés personal** —dinero, familiar, socio, negocio— **puede** comprometer o parecer comprometer tu imparcialidad, no cuando ya te beneficiaste. Esperar a «ver si gané algo» es justo lo que convierte un deber de abstención en una falta consumada. Por eso las herramientas nunca fueron «comprobar tu provecho», sino **abstenerse y reportar**: te apartas por el solo hecho del vínculo, y con eso la sombra desaparece. La honestidad no se prueba decidiendo igual; se prueba **apartándose cuando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8 (NORMA NACIONAL): el conflicto de interés se configura por la intervención del servidor cuando tiene un interés personal que puede afectar la imparcialidad; no se requiere beneficio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n beneficio económico ni familiar, jamás puede haber conflicto de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porque **encoge el conflicto** a los dos casos que suenan obvíos (dinero y familia). El interés personal que lo provoca puede ser de otro tipo: una sociedad, un amigo íntimo, un negocio futuro, una deuda de gratitud. Lo que importa es que **pueda inclinar tu juicio**, no que tenga forma de pago o de apellido. Las frases 1, 2 y 4 describen bien el abuso y el filtro. La lección conjunta de las dos faltas del poder es clara: **el examen no es solo «¿me beneficié?» sino «¿usé bien mi cargo y decidí sin som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8 (NORMA NACIONAL): el conflicto de interés nace de un interés personal capaz de comprometer la imparcialidad; ese interés no se reduce al beneficio económico ni al vínculo familiar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decisión reciente que tomaste o viste tomar «por urgencia» saltándose un paso del procedimiento, sin que hubiera dinero ni parentesco de por medio. Escribe si ese acto usaba el cargo para un fin que la norma autorizaba. Y anota una señal que, la próxima vez, te haría detenerte a verificar el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fal-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3776" r:id="rId1"/>
    <p:sldLayoutId id="2481863777" r:id="rId2"/>
    <p:sldLayoutId id="2481863778" r:id="rId3"/>
    <p:sldLayoutId id="24818637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a8230f5ab2e42ced936025fb16b97df2e098775147c2cf21.jpg"/>
  <Relationship Id="rId3" Type="http://schemas.openxmlformats.org/officeDocument/2006/relationships/hyperlink" Target="https://politica.lumbre.lat/object/svp-fal-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2"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bu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n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li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é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s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fal-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faltas graves de abuso de funciones (art. 57) y conflicto de interés (art. 58): conductas que dañan usando el cargo sin necesidad de apropiarse de un recurso, con ejemplos de cómo se cometen sin aparente mala 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ya no hablamos de a dónde va el dinero, sino de ]]></a:t>
            </a:r>
            <a:r>
              <a:rPr lang="en-US" b="1" strike="noStrike" sz="2100" spc="0" u="none" cap="none">
                <a:solidFill>
                  <a:srgbClr val="1B2438">
                    <a:alpha val="100000"/>
                  </a:srgbClr>
                </a:solidFill>
                <a:latin typeface="Calibri"/>
              </a:rPr>
              <a:t><![CDATA[cómo usas el poder]]></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abuso de funciones]]></a:t>
            </a:r>
            <a:r>
              <a:rPr lang="en-US" strike="noStrike" sz="2100" spc="0" u="none" cap="none">
                <a:solidFill>
                  <a:srgbClr val="1B2438">
                    <a:alpha val="100000"/>
                  </a:srgbClr>
                </a:solidFill>
                <a:latin typeface="Calibri"/>
              </a:rPr>
              <a:t><![CDATA[ es actuar u omitir por tu cargo para conseguir una ventaja indebida; el ]]></a:t>
            </a:r>
            <a:r>
              <a:rPr lang="en-US" b="1" strike="noStrike" sz="2100" spc="0" u="none" cap="none">
                <a:solidFill>
                  <a:srgbClr val="1B2438">
                    <a:alpha val="100000"/>
                  </a:srgbClr>
                </a:solidFill>
                <a:latin typeface="Calibri"/>
              </a:rPr>
              <a:t><![CDATA[conflicto de interés]]></a:t>
            </a:r>
            <a:r>
              <a:rPr lang="en-US" strike="noStrike" sz="2100" spc="0" u="none" cap="none">
                <a:solidFill>
                  <a:srgbClr val="1B2438">
                    <a:alpha val="100000"/>
                  </a:srgbClr>
                </a:solidFill>
                <a:latin typeface="Calibri"/>
              </a:rPr>
              <a:t><![CDATA[ es dejar que un interés personal contamine, o parezca contaminar, tu decisión. Son las faltas que más se cometen ]]></a:t>
            </a:r>
            <a:r>
              <a:rPr lang="en-US" b="1" strike="noStrike" sz="2100" spc="0" u="none" cap="none">
                <a:solidFill>
                  <a:srgbClr val="1B2438">
                    <a:alpha val="100000"/>
                  </a:srgbClr>
                </a:solidFill>
                <a:latin typeface="Calibri"/>
              </a:rPr>
              <a:t><![CDATA[sin tocar un recurso]]></a:t>
            </a:r>
            <a:r>
              <a:rPr lang="en-US" strike="noStrike" sz="2100" spc="0" u="none" cap="none">
                <a:solidFill>
                  <a:srgbClr val="1B2438">
                    <a:alpha val="100000"/>
                  </a:srgbClr>
                </a:solidFill>
                <a:latin typeface="Calibri"/>
              </a:rPr>
              <a:t><![CDATA[: basta un nombramiento mal dado o una autorización «para ayudar». Verás por qué el poder usado fuera de su fin también construye una falta grav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buso de funciones · conflicto de interés · poder público · LGRA 57 · LGRA 5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no es el dinero, es el po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buso de funciones]]></a:t>
            </a:r>
            <a:r>
              <a:rPr lang="en-US" strike="noStrike" sz="2100" spc="0" u="none" cap="none">
                <a:solidFill>
                  <a:srgbClr val="1B2438">
                    <a:alpha val="100000"/>
                  </a:srgbClr>
                </a:solidFill>
                <a:latin typeface="Calibri"/>
              </a:rPr>
              <a:t><![CDATA[ (art. 57) y el ]]></a:t>
            </a:r>
            <a:r>
              <a:rPr lang="en-US" b="1" strike="noStrike" sz="2100" spc="0" u="none" cap="none">
                <a:solidFill>
                  <a:srgbClr val="1B2438">
                    <a:alpha val="100000"/>
                  </a:srgbClr>
                </a:solidFill>
                <a:latin typeface="Calibri"/>
              </a:rPr>
              <a:t><![CDATA[conflicto de interés]]></a:t>
            </a:r>
            <a:r>
              <a:rPr lang="en-US" strike="noStrike" sz="2100" spc="0" u="none" cap="none">
                <a:solidFill>
                  <a:srgbClr val="1B2438">
                    <a:alpha val="100000"/>
                  </a:srgbClr>
                </a:solidFill>
                <a:latin typeface="Calibri"/>
              </a:rPr>
              <a:t><![CDATA[ (art. 58) son las faltas del ]]></a:t>
            </a:r>
            <a:r>
              <a:rPr lang="en-US" b="1" strike="noStrike" sz="2100" spc="0" u="none" cap="none">
                <a:solidFill>
                  <a:srgbClr val="1B2438">
                    <a:alpha val="100000"/>
                  </a:srgbClr>
                </a:solidFill>
                <a:latin typeface="Calibri"/>
              </a:rPr>
              <a:t><![CDATA[poder mal usado]]></a:t>
            </a:r>
            <a:r>
              <a:rPr lang="en-US" strike="noStrike" sz="2100" spc="0" u="none" cap="none">
                <a:solidFill>
                  <a:srgbClr val="1B2438">
                    <a:alpha val="100000"/>
                  </a:srgbClr>
                </a:solidFill>
                <a:latin typeface="Calibri"/>
              </a:rPr>
              <a:t><![CDATA[, y por eso no requieren que nadie se lleve un recurso. En el abuso, el servidor ]]></a:t>
            </a:r>
            <a:r>
              <a:rPr lang="en-US" b="1" strike="noStrike" sz="2100" spc="0" u="none" cap="none">
                <a:solidFill>
                  <a:srgbClr val="1B2438">
                    <a:alpha val="100000"/>
                  </a:srgbClr>
                </a:solidFill>
                <a:latin typeface="Calibri"/>
              </a:rPr>
              <a:t><![CDATA[actúa u omite en razón de su cargo]]></a:t>
            </a:r>
            <a:r>
              <a:rPr lang="en-US" strike="noStrike" sz="2100" spc="0" u="none" cap="none">
                <a:solidFill>
                  <a:srgbClr val="1B2438">
                    <a:alpha val="100000"/>
                  </a:srgbClr>
                </a:solidFill>
                <a:latin typeface="Calibri"/>
              </a:rPr>
              <a:t><![CDATA[ para procurar una ventaja indebida —un nombramiento a modo, una autorización que no tocaba, un «no» dicho para perjudicar a alguien—; el daño está en ]]></a:t>
            </a:r>
            <a:r>
              <a:rPr lang="en-US" b="1" strike="noStrike" sz="2100" spc="0" u="none" cap="none">
                <a:solidFill>
                  <a:srgbClr val="1B2438">
                    <a:alpha val="100000"/>
                  </a:srgbClr>
                </a:solidFill>
                <a:latin typeface="Calibri"/>
              </a:rPr>
              <a:t><![CDATA[torcer la función]]></a:t>
            </a:r>
            <a:r>
              <a:rPr lang="en-US" strike="noStrike" sz="2100" spc="0" u="none" cap="none">
                <a:solidFill>
                  <a:srgbClr val="1B2438">
                    <a:alpha val="100000"/>
                  </a:srgbClr>
                </a:solidFill>
                <a:latin typeface="Calibri"/>
              </a:rPr>
              <a:t><![CDATA[ hacia un fin que no es el público. En el conflicto de interés, el problema es que un ]]></a:t>
            </a:r>
            <a:r>
              <a:rPr lang="en-US" b="1" strike="noStrike" sz="2100" spc="0" u="none" cap="none">
                <a:solidFill>
                  <a:srgbClr val="1B2438">
                    <a:alpha val="100000"/>
                  </a:srgbClr>
                </a:solidFill>
                <a:latin typeface="Calibri"/>
              </a:rPr>
              <a:t><![CDATA[interés personal]]></a:t>
            </a:r>
            <a:r>
              <a:rPr lang="en-US" strike="noStrike" sz="2100" spc="0" u="none" cap="none">
                <a:solidFill>
                  <a:srgbClr val="1B2438">
                    <a:alpha val="100000"/>
                  </a:srgbClr>
                </a:solidFill>
                <a:latin typeface="Calibri"/>
              </a:rPr>
              <a:t><![CDATA[ —dinero, familia, negocio, sociedad— pesa, o parece pesar, sobre una decisión que debía ser imparcial. Los dos se juegan ]]></a:t>
            </a:r>
            <a:r>
              <a:rPr lang="en-US" b="1" strike="noStrike" sz="2100" spc="0" u="none" cap="none">
                <a:solidFill>
                  <a:srgbClr val="1B2438">
                    <a:alpha val="100000"/>
                  </a:srgbClr>
                </a:solidFill>
                <a:latin typeface="Calibri"/>
              </a:rPr>
              <a:t><![CDATA[en la voluntad, no en la caja]]></a:t>
            </a:r>
            <a:r>
              <a:rPr lang="en-US" strike="noStrike" sz="2100" spc="0" u="none" cap="none">
                <a:solidFill>
                  <a:srgbClr val="1B2438">
                    <a:alpha val="100000"/>
                  </a:srgbClr>
                </a:solidFill>
                <a:latin typeface="Calibri"/>
              </a:rPr>
              <a:t><![C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no es el dinero, es el po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fraz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rm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bloqu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n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ar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e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l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no es el dinero, es el po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formas de torcer el 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buso: usar el cargo para una ventaja. Conflicto: decidir teniendo interés personal.]]></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las dos faltas de uso del poder. En el abuso, actúas u omites por tu cargo para lograr una ventaja indebida. En el conflicto, decides estando comprometido por un interés personal, aunque no te benefic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problema no es el dinero, es el pode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dor acelera la contratación de una empresa «porque el asunto urgía y él tenía prisa por resolver», sin correr el procedimiento que la norma exigía. No hay parentesco ni dinero de por medio. ¿Qué falta se roza má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sin parentesco ni pago, acelerar un trámite es solo buena voluntad.]]></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buso de funciones: actuar por el cargo saltándose el procedimiento para procurar un resultado puede configurar esta falta, aunque no haya lucro ni víncu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culado, porque hubo un contrato.]]></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flicto de interés, porque él tenía pri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problema no es el dinero, es el pod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e exista conflicto de interés como falta grave, el servidor debe haber obtenido realmente un beneficio de su dec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uso del cargo. En cuál se coló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buso de funciones puede darse sin apropiarse de ningún recurso públic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uar o emitir decisiones fuera del cauce que la norma fija puede configurar abus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n beneficio económico ni familiar, jamás puede haber conflicto de inter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 la duda sobre el fin de un acto, conviene verificar el fundamento al firm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decisión reciente que tomaste o viste tomar «por urgencia» saltándose un paso del procedimiento, sin que hubiera dinero ni parentesco de por medio. Escribe si ese acto usaba el cargo para un fin que la norma autorizaba. Y anota una señal que, la próxima vez, te haría detenerte a verificar el fundam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2"/>
              </a:rPr>
              <a:t><![CDATA[Abuso de funciones y conflicto de interés: el poder mal u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abuso de funciones rara vez se siente como falta mientras ocurre: se siente como «resolver». Tu mejor alarma es la frase «no hay tiempo para el procedimiento». Cuando la escuches, recuerda: la vía lenta y fundamentada es la que te protege; la prisa sin base es la que construye el expediente.]]></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2026-10-24T13:11:43Z</dcterms:created>
  <dcterms:modified xsi:type="dcterms:W3CDTF">2026-10-24T13:11:43Z</dcterms:modified>
  <dc:title>Abuso de funciones y conflicto de interés: el poder mal usado</dc:title>
  <dc:description>Presentación editable del OA «Abuso de funciones y conflicto de interés: el poder mal usado». Enlace: https://politica.lumbre.lat/object/svp-fal-r02-oa02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