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inb-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b-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 mejor testigo es un expediente ordenado»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 mejor testigo es un expediente ordenad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svp-inb-r02-oa01]]></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edir o generar un respaldo mínimo de la orden (un correo de confirmación, una nota al oficio de tesorería citando la instrucción), y el fundamento del cambi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2. La obediencia fue correcta; lo que faltó es el **rastro**: una línea de correo «en atención a tu instrucción telefónica de hoy, confirmo que debo reorientar el pago X…», o el oficio a tesorería **citando la orden y su fundamento**. La 1 es mito: las órdenes verbales se documentan precisamente porque son verbales. La 3 es apostar tu expediente a la **memoria ajena**, el peor activo. La 4 no basta: el comprobante muestra **que se pagó**, no **por qué se cambió el destino** —justo la pregunta del auditor—. Treinta segundos de confirmación habrían convertido «hice lo que me ordenaron» en «hice lo que me ordenaron, **y aquí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 49 (NORMA NACIONAL) + BUENA PRÁCTICA: el servidor debe rendir cuentas documentadas; las órdenes verbales que cambian el destino de recursos requieren respaldo (oficio, correo de confirmación) y fundamento de la modificación presupues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b-r02-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n sus dos mitades. Primera: documentar **no vuelve lento** lo que ya se hace por oficio o acta; lo que se salva es el atajo de palabra, que es justo el que crea el vacío. Un correo de confirmación de treinta segundos es más rápido que **reconstruir** el asunto ante un auditor un año después. Segunda: **no es desconfianza** —nadie acusa al equipo de robar—; es **memoria compartida**: el día que el titular cambie, la evidencia protege a quien queda. Y el criterio de «solo lo grande o raro» falla porque la historia del servidor caído rara vez arranca en un gran caso: arranca en **el trámite pequeño que nadie documen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BUENA PRÁCTICA + LGRA art. 49 (NORMA NACIONAL): la documentación es un hábito estándar de toda decisión relevante, no un signo de desconfianza; los expedientes de responsabilidad suelen armarse con asuntos pequeños que nadie documentó «porque no pasab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b-r02-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Basta documentar los asuntos grandes; los pequeños nunca terminan en un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y suena razonable: «esto es menor, no pasa nada». Pero el expediente de responsabilidad se arma, casi siempre, **con lo menor que nadie documentó** —la orden de teléfono, el «ya lo regularizo», el cambio pequeño de partida—. Nadie empieza robando millones; empiezan **los huecos de papel**. Las frases 1, 2 y 4 describen bien el hábito. La forma de no cargar con esa regla en la memoria es volverla **reflejo**: lo que se ordena de palabra, se confirma por escrito; lo que se decide raro, se funda; lo que se acuerda en reunión, deja minuta. Tres reflejos, cero dra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BUENA PRÁCTICA + LGRA art. 49 (NORMA NACIONAL): los expedientes de responsabilidad suelen nutrirse de omisiones documentales en asuntos considerados triviales en su momento; el criterio de «solo lo grande» subestima el háb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b-r02-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visa tu última semana: ¿qué dos decisiones relevantes tomaste o ejecutaste que hoy NO podrían probarse con un papel propio? Escribe para cada una qué evidencia mínima la habría respaldado (correo de confirmación, nota al oficio, minuta) y manda uno de esos respaldos hoy mismo, mientras lo recuer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inb-r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2688" r:id="rId1"/>
    <p:sldLayoutId id="2481842689" r:id="rId2"/>
    <p:sldLayoutId id="2481842690" r:id="rId3"/>
    <p:sldLayoutId id="248184269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9988805a9649bf22da44bd4fce7c448d77b7a368d56699d1.jpg"/>
  <Relationship Id="rId3" Type="http://schemas.openxmlformats.org/officeDocument/2006/relationships/hyperlink" Target="https://politica.lumbre.lat/object/svp-inb-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2-oa01" TargetMode="External"/>
  <Relationship Id="rId3" Type="http://schemas.openxmlformats.org/officeDocument/2006/relationships/notesSlide" Target="../notesSlides/notesSlide1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ocumen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só:]]></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ábi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alv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vp-inb-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1"/>
              </a:rPr>
              <a:t><![CDATA[Documenta o no pasó: el hábito que te sal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quirir el hábito de conservar evidencia documental de cada acto relevante —de quién vino la orden, cuál fue el fundamento, qué se acordó— entendiendo que sin rastro un hecho es indistinguible de no haber ocurri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1"/>
              </a:rPr>
              <a:t><![CDATA[Documenta o no pasó: el hábito que te sal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la regla de oro de este curso, en cinco palabras: ]]></a:t>
            </a:r>
            <a:r>
              <a:rPr lang="en-US" b="1" strike="noStrike" sz="2100" spc="0" u="none" cap="none">
                <a:solidFill>
                  <a:srgbClr val="1B2438">
                    <a:alpha val="100000"/>
                  </a:srgbClr>
                </a:solidFill>
                <a:latin typeface="Calibri"/>
              </a:rPr>
              <a:t><![CDATA[si no quedó, no pasó]]></a:t>
            </a:r>
            <a:r>
              <a:rPr lang="en-US" strike="noStrike" sz="2100" spc="0" u="none" cap="none">
                <a:solidFill>
                  <a:srgbClr val="1B2438">
                    <a:alpha val="100000"/>
                  </a:srgbClr>
                </a:solidFill>
                <a:latin typeface="Calibri"/>
              </a:rPr>
              <a:t><![CDATA[. Ante un auditor no hay diferencia entre «decidí bien pero no lo documenté» y «no decidí nada». La evidencia documental —el correo, la minuta, el oficio— no es burocracia que estorba: es ]]></a:t>
            </a:r>
            <a:r>
              <a:rPr lang="en-US" b="1" strike="noStrike" sz="2100" spc="0" u="none" cap="none">
                <a:solidFill>
                  <a:srgbClr val="1B2438">
                    <a:alpha val="100000"/>
                  </a:srgbClr>
                </a:solidFill>
                <a:latin typeface="Calibri"/>
              </a:rPr>
              <a:t><![CDATA[la memoria que trabaja para ti]]></a:t>
            </a:r>
            <a:r>
              <a:rPr lang="en-US" strike="noStrike" sz="2100" spc="0" u="none" cap="none">
                <a:solidFill>
                  <a:srgbClr val="1B2438">
                    <a:alpha val="100000"/>
                  </a:srgbClr>
                </a:solidFill>
                <a:latin typeface="Calibri"/>
              </a:rPr>
              <a:t><![CDATA[, el testigo que declarará a tu favor dentro de tres años cuando nadie recuerde por qué hiciste lo que hiciste. Esta lección te instala el hábito y te enseña qué guardar y cómo guardarl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1"/>
              </a:rPr>
              <a:t><![CDATA[Documenta o no pasó: el hábito que te sal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videncia documental · bitácora · minuta · oficio · memoria institucion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mejor testigo es un expediente ordena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1"/>
              </a:rPr>
              <a:t><![CDATA[Documenta o no pasó: el hábito que te sal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agina la escena dentro de tres años: un auditor pregunta por qué autorizaste cierto gasto, cierta contratación, cierta excepción. Tú lo recuerdas vagamente, tu jefe ya no está, el proveedor cambió de razón social. ¿Con qué cuentas? ]]></a:t>
            </a:r>
            <a:r>
              <a:rPr lang="en-US" b="1" strike="noStrike" sz="2100" spc="0" u="none" cap="none">
                <a:solidFill>
                  <a:srgbClr val="1B2438">
                    <a:alpha val="100000"/>
                  </a:srgbClr>
                </a:solidFill>
                <a:latin typeface="Calibri"/>
              </a:rPr>
              <a:t><![CDATA[Solo con lo que dejaste escrito]]></a:t>
            </a:r>
            <a:r>
              <a:rPr lang="en-US" strike="noStrike" sz="2100" spc="0" u="none" cap="none">
                <a:solidFill>
                  <a:srgbClr val="1B2438">
                    <a:alpha val="100000"/>
                  </a:srgbClr>
                </a:solidFill>
                <a:latin typeface="Calibri"/>
              </a:rPr>
              <a:t><![CDATA[. De ahí la regla: ]]></a:t>
            </a:r>
            <a:r>
              <a:rPr lang="en-US" b="1" strike="noStrike" sz="2100" spc="0" u="none" cap="none">
                <a:solidFill>
                  <a:srgbClr val="1B2438">
                    <a:alpha val="100000"/>
                  </a:srgbClr>
                </a:solidFill>
                <a:latin typeface="Calibri"/>
              </a:rPr>
              <a:t><![CDATA[documenta o no pasó]]></a:t>
            </a:r>
            <a:r>
              <a:rPr lang="en-US" strike="noStrike" sz="2100" spc="0" u="none" cap="none">
                <a:solidFill>
                  <a:srgbClr val="1B2438">
                    <a:alpha val="100000"/>
                  </a:srgbClr>
                </a:solidFill>
                <a:latin typeface="Calibri"/>
              </a:rPr>
              <a:t><![CDATA[. Un acto relevante sin rastro es, para el expediente, un acto que nunca existió o —peor— uno que alguien puede reconstruir ]]></a:t>
            </a:r>
            <a:r>
              <a:rPr lang="en-US" b="1" strike="noStrike" sz="2100" spc="0" u="none" cap="none">
                <a:solidFill>
                  <a:srgbClr val="1B2438">
                    <a:alpha val="100000"/>
                  </a:srgbClr>
                </a:solidFill>
                <a:latin typeface="Calibri"/>
              </a:rPr>
              <a:t><![CDATA[en tu contra]]></a:t>
            </a:r>
            <a:r>
              <a:rPr lang="en-US" strike="noStrike" sz="2100" spc="0" u="none" cap="none">
                <a:solidFill>
                  <a:srgbClr val="1B2438">
                    <a:alpha val="100000"/>
                  </a:srgbClr>
                </a:solidFill>
                <a:latin typeface="Calibri"/>
              </a:rPr>
              <a:t><![CDATA[, porque nadie dejó la versión con fundamento. La evidencia no prueba que seas honesto: prueba ]]></a:t>
            </a:r>
            <a:r>
              <a:rPr lang="en-US" b="1" strike="noStrike" sz="2100" spc="0" u="none" cap="none">
                <a:solidFill>
                  <a:srgbClr val="1B2438">
                    <a:alpha val="100000"/>
                  </a:srgbClr>
                </a:solidFill>
                <a:latin typeface="Calibri"/>
              </a:rPr>
              <a:t><![CDATA[qué pasó y por qué]]></a:t>
            </a:r>
            <a:r>
              <a:rPr lang="en-US" strike="noStrike" sz="2100" spc="0" u="none" cap="none">
                <a:solidFill>
                  <a:srgbClr val="1B2438">
                    <a:alpha val="100000"/>
                  </a:srgbClr>
                </a:solidFill>
                <a:latin typeface="Calibri"/>
              </a:rPr>
              <a:t><![CDATA[, que es justamente lo que te salv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mejor testigo es un expediente ordena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1"/>
              </a:rPr>
              <a:t><![CDATA[Documenta o no pasó: el hábito que te sal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r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ige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ru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ier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damen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i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ríd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rd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re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stitucio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mbié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mejor testigo es un expediente ordena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1"/>
              </a:rPr>
              <a:t><![CDATA[Documenta o no pasó: el hábito que te sal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rmi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í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drí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stionar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n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ó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oyars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i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ladrillos de cada a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1"/>
              </a:rPr>
              <a:t><![CDATA[Documenta o no pasó: el hábito que te sal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Origen de la orden, fundamento de la decisión y contenido del acuerdo: tres rastros por acto.]]></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visa qué guardar de cada decisión relevante. Primero, de quién vino la instrucción. Segundo, con qué fundamento decidiste. Tercero, qué se acordó exactamente. Los tres juntos convierten tu palabra en prueb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1"/>
              </a:rPr>
              <a:t><![CDATA[Documenta o no pasó: el hábito que te sal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u mejor testigo es un expediente ordenad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titular te ordena por teléfono reorientar un pago «para ayer». Lo haces de inmediato y bien. Semanas después, una auditoría pregunta por el cambio. ¿Qué te habría salvado y no hicist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te salvaba: las órdenes telefónicas del titular no se documentan.]]></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 o generar un respaldo mínimo de la orden (un correo de confirmación, una nota al oficio de tesorería citando la instrucción), y el fundamento del cambio de parti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1"/>
              </a:rPr>
              <a:t><![CDATA[Documenta o no pasó: el hábito que te sal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5]]></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fiar en que el titular lo recordaría si lo interrogaban.]]></a:t>
            </a:r>
          </a:p>
        </p:txBody>
      </p:sp>
      <p:sp>
        <p:nvSpPr>
          <p:cNvPr id="8" name=""/>
          <p:cNvSpPr txBox="1"/>
          <p:nvPr/>
        </p:nvSpPr>
        <p:spPr>
          <a:xfrm>
            <a:off x="666750" y="1600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Guardar el comprobante del pago hecho, que demuestra que el dinero se us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1"/>
              </a:rPr>
              <a:t><![CDATA[Documenta o no pasó: el hábito que te sal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u mejor testigo es un expediente ordenad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cumentar en exceso vuelve más lento el trabajo y en el fondo desconfía del equipo, así que conviene dejar rastro solo de los asuntos raros o grande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1"/>
              </a:rPr>
              <a:t><![CDATA[Documenta o no pasó: el hábito que te sal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la evidencia documental.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n rastro documental, un acto es difícil de distinguir de uno que no ocurrió.]]></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viene guardar el origen, el fundamento y el contenido de cada decisión relevant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sta documentar los asuntos grandes; los pequeños nunca terminan en un expedien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1"/>
              </a:rPr>
              <a:t><![CDATA[Documenta o no pasó: el hábito que te sal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correo institucional de confirmación puede ser prueba válida años despué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1"/>
              </a:rPr>
              <a:t><![CDATA[Documenta o no pasó: el hábito que te sal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visa tu última semana: ¿qué dos decisiones relevantes tomaste o ejecutaste que hoy NO podrían probarse con un papel propio? Escribe para cada una qué evidencia mínima la habría respaldado (correo de confirmación, nota al oficio, minuta) y manda uno de esos respaldos hoy mismo, mientras lo recuerd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2-oa01"/>
              </a:rPr>
              <a:t><![CDATA[Documenta o no pasó: el hábito que te sal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5]]></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Documentar en caliente es fácil y barato; reconstruir en frío es imposible y carísimo. Si de esta lección sale un solo hábito, que sea este: al cerrar un asunto por teléfono o de palabra, dedicas treinta segundos a confirmar por escrito. Tu yo del futuro, ante el auditor, te lo agradecerá.]]></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2026-10-24T07:20:15Z</dcterms:created>
  <dcterms:modified xsi:type="dcterms:W3CDTF">2026-10-24T07:20:15Z</dcterms:modified>
  <dc:title>Documenta o no pasó: el hábito que te salva</dc:title>
  <dc:description>Presentación editable del OA «Documenta o no pasó: el hábito que te salva». Enlace: https://politica.lumbre.lat/object/svp-inb-r02-oa01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