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vp-inb-r02-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inb-r02-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minuto de lista, años de tranquilidad» (2 de 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minuto de lista, años de tranquilidad» (3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minuto de lista, años de tranquilidad» (4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svp-inb-r02-oa0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etener la firma y pedir validación —jurídica o del área competente— de la causal de adjudicación directa, por escrito; después, resolv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spuesta buena es la 2. El checklist **no es promedio, es AND**: una pregunta temblorosa pesa más que cuatro tranquilas, porque basta una para viciar el acto. Aquí tiembla la segunda: la justificación la redactó **quien resulta beneficiado** y nadie la validó —ese es exactamente el flanco que la Auditoría persigue en contratación indebida—. La 1 malinterpreta la lista como examen de puntos. La 3 firma hoy y «corrige mañana», la vieja trampa del «ya lo regularizo». La 4 confunde prudencia con obstrucción: no se trata de rechazar, sino de **validar y después decidir**, dejando la consulta por escrito como parte de tu r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BUENA PRÁCTICA + LGRA arts. 49 y 59 (NORMA NACIONAL): la consulta escrita al área jurídica o competente antes de firmar es el filtro del servidor precavido; una causal de excepción no validada es justo el «temblor» que el checklist dete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inb-r02-oa0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es el mito del «yo puedo solo» que más expedientes llena. La consulta escrita **no es la confesión de una duda: es la prueba de una prudencia**. Ante un auditor, el cuadro se invierte por completo: el servidor que pidió opinión y actuó conforme a ella aparece como **diligente**; el que «estaba segurísimo» y se equivocó aparece como **imprudente**, sin nadie ni nada que lo respalde. La seguridad personal no es un título de validez; el fundamento sí. Graba la fórmula: **duda por escrito, consulta por escrito, decide con la respuesta en el expediente**. Lejos de debilitarte, te vuelve indefendible… para quien quiera atacar tu 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BUENA PRÁCTICA + LGRA arts. 6 y 49 (NORMA NACIONAL): la consulta documentada acredita diligencia y apego a la legalidad en el ejercicio de la función; es el fundamento ajeno y escrito lo que sostiene el acto, no la certeza personal del firm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inb-r02-oa0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Si cuatro de cinco preguntas están bien, la firma puede avanzar con las de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3 es el error, y es la tentación natural: «cuatro de cinco, aprobó». Los checklists de seguridad —aviones, quirófanos, tesorería— funcionan así: **cada pregunta existe porque cada una corresponde a una clase de accidente distinto**; fallar una no se compensa con acertar las otras. Las frases 1, 2 y 4 describen bien la rutina. Vale explicitar qué hacer con el temblor: no es «no firme nunca» —eso paralizaría la administración—, es **detener, consultar por escrito, y decidir con la respuesta en la mano**. El checklist no frena el trabajo; frena los accid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BUENA PRÁCTICA (lógica de checklist de seguridad): el checklist funciona por la más débil de sus respuestas, no por promedio; cada pregunta existe porque cada omisión tiene historia propia de fal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inb-r02-oa0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Copia las cinco preguntas del checklist a una nota que tengas a la mano (papel junto al escritorio o plantilla de correo). Esta semana, úsala de verdad antes de firmar al menos un acto relevante, y anota cuál de las cinco te hizo detenerte o consultar —o cuál te hubiera detenido antes si la tuvie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vp-inb-r02-oa0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61044" r:id="rId1"/>
    <p:sldLayoutId id="2481861045" r:id="rId2"/>
    <p:sldLayoutId id="2481861046" r:id="rId3"/>
    <p:sldLayoutId id="248186104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9d3f597f17b7ecdbe29eed3206f5ecfb4518a1552ae1c7d1.jpg"/>
  <Relationship Id="rId3" Type="http://schemas.openxmlformats.org/officeDocument/2006/relationships/hyperlink" Target="https://politica.lumbre.lat/object/svp-inb-r02-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2-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2-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2-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2-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2-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2-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2-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2-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2-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2-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2-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2-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2-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2-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2-oa02" TargetMode="External"/>
  <Relationship Id="rId3" Type="http://schemas.openxmlformats.org/officeDocument/2006/relationships/notesSlide" Target="../notesSlides/notesSlide1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nt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irm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hecklist]]></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rvido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cavid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svp-inb-r02-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2-oa02"/>
              </a:rPr>
              <a:t><![CDATA[Antes de firmar: el checklist del servidor precav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r los principios de los cursos anteriores en un checklist operativo de cinco preguntas previas a la firma, con la regla de consultar al área jurídica cuando el fundamento no está clar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2-oa02"/>
              </a:rPr>
              <a:t><![CDATA[Antes de firmar: el checklist del servidor precav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erramienta más concreta de este curso: un checklist de cinco preguntas ]]></a:t>
            </a:r>
            <a:r>
              <a:rPr lang="en-US" b="1" strike="noStrike" sz="2100" spc="0" u="none" cap="none">
                <a:solidFill>
                  <a:srgbClr val="1B2438">
                    <a:alpha val="100000"/>
                  </a:srgbClr>
                </a:solidFill>
                <a:latin typeface="Calibri"/>
              </a:rPr>
              <a:t><![CDATA[antes de la firma]]></a:t>
            </a:r>
            <a:r>
              <a:rPr lang="en-US" strike="noStrike" sz="2100" spc="0" u="none" cap="none">
                <a:solidFill>
                  <a:srgbClr val="1B2438">
                    <a:alpha val="100000"/>
                  </a:srgbClr>
                </a:solidFill>
                <a:latin typeface="Calibri"/>
              </a:rPr>
              <a:t><![CDATA[, cuando aún estás a tiempo: ¿tengo facultad expresa?, ¿hay fundamento por escrito?, ¿el recurso va a su destino autorizado?, ¿tengo interés personal?, ¿quedará rastro. Y una regla gemela: si algo tiembla, ]]></a:t>
            </a:r>
            <a:r>
              <a:rPr lang="en-US" b="1" strike="noStrike" sz="2100" spc="0" u="none" cap="none">
                <a:solidFill>
                  <a:srgbClr val="1B2438">
                    <a:alpha val="100000"/>
                  </a:srgbClr>
                </a:solidFill>
                <a:latin typeface="Calibri"/>
              </a:rPr>
              <a:t><![CDATA[no firmes a ciegas: consulta a jurídica]]></a:t>
            </a:r>
            <a:r>
              <a:rPr lang="en-US" strike="noStrike" sz="2100" spc="0" u="none" cap="none">
                <a:solidFill>
                  <a:srgbClr val="1B2438">
                    <a:alpha val="100000"/>
                  </a:srgbClr>
                </a:solidFill>
                <a:latin typeface="Calibri"/>
              </a:rPr>
              <a:t><![CDATA[. Cinco preguntas de un minuto separan al funcionario que sobrevive del que cae por un descuido que cualquier lista habría atrapado.]]></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2-oa02"/>
              </a:rPr>
              <a:t><![CDATA[Antes de firmar: el checklist del servidor precav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6]]></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hecklist · firma · fundamento · consulta jurídica · rutina de contro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minuto de lista, años de tranquilidad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2-oa02"/>
              </a:rPr>
              <a:t><![CDATA[Antes de firmar: el checklist del servidor precav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lo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eg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ordándo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hecklist]]></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mo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r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lev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n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ng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acult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cul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resa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2)]]></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ndam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cr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a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minuto de lista, años de tranquilidad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2-oa02"/>
              </a:rPr>
              <a:t><![CDATA[Antes de firmar: el checklist del servidor precav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jer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3)]]></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cur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t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olucr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z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4)]]></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ng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teré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s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ínc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í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mil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ist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omet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e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omet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arcial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5)]]></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dará]]></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as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olvió.]]></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minuto de lista, años de tranquilidad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2-oa02"/>
              </a:rPr>
              <a:t><![CDATA[Antes de firmar: el checklist del servidor precav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me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rer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g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pues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emb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irm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ult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in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ríd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bil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i]]></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ntitud]]></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i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ir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son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ul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arat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z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fr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icito]]></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pin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X]]></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u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dril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e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hecklist]]></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confianz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u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fesio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í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mo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í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ti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u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nest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l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minuto de lista, años de tranquilidad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2-oa02"/>
              </a:rPr>
              <a:t><![CDATA[Antes de firmar: el checklist del servidor precav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6]]></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9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u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ruy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preguntas de la fir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2-oa02"/>
              </a:rPr>
              <a:t><![CDATA[Antes de firmar: el checklist del servidor precav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Facultad, fundamento, destino del recurso, imparcialidad y rastro: cinco filtros antes de la rúbrica.]]></a:t>
            </a:r>
          </a:p>
        </p:txBody>
      </p:sp>
      <p:sp>
        <p:nvSpPr>
          <p:cNvPr id="9" name=""/>
          <p:cNvSpPr txBox="1"/>
          <p:nvPr/>
        </p:nvSpPr>
        <p:spPr>
          <a:xfrm>
            <a:off x="514350" y="22002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plica el checklist completo. Primero, tu facultad expresa. Segundo, el fundamento escrito. Tercero, el destino del recurso. Cuarto, tu imparcialidad sin sombras. Quinto, la evidencia que quedará. Y si algo tiembla, consulta a jurídica antes de firm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2-oa02"/>
              </a:rPr>
              <a:t><![CDATA[Antes de firmar: el checklist del servidor precav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Un minuto de lista, años de tranquilidad]]></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e presentan para firma una adjudicación directa. Tienes facultad, el expediente tiene su fundamento y no hay interés tuyo de por medio; pero la justificación de «no licitar» es un párrafo redactado por el interesado y nadie del área lo validó. Según el checklist, ¿cuál es el siguiente paso correcto?]]></a:t>
            </a:r>
          </a:p>
        </p:txBody>
      </p:sp>
      <p:sp>
        <p:nvSpPr>
          <p:cNvPr id="9" name=""/>
          <p:cNvSpPr txBox="1"/>
          <p:nvPr/>
        </p:nvSpPr>
        <p:spPr>
          <a:xfrm>
            <a:off x="666750" y="3305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Firmar: cuatro de cinco preguntas ya pasaron, el checklist no se bloquea por un detal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2-oa02"/>
              </a:rPr>
              <a:t><![CDATA[Antes de firmar: el checklist del servidor precav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6]]></a:t>
            </a:r>
          </a:p>
        </p:txBody>
      </p:sp>
      <p:sp>
        <p:nvSpPr>
          <p:cNvPr id="7" name=""/>
          <p:cNvSpPr txBox="1"/>
          <p:nvPr/>
        </p:nvSpPr>
        <p:spPr>
          <a:xfrm>
            <a:off x="666750" y="12192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tener la firma y pedir validación —jurídica o del área competente— de la causal de adjudicación directa, por escrito; después, resolver.]]></a:t>
            </a:r>
          </a:p>
        </p:txBody>
      </p:sp>
      <p:sp>
        <p:nvSpPr>
          <p:cNvPr id="8" name=""/>
          <p:cNvSpPr txBox="1"/>
          <p:nvPr/>
        </p:nvSpPr>
        <p:spPr>
          <a:xfrm>
            <a:off x="666750" y="22288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Firmar y pedir al interesado que mejore el párrafo «en la siguiente ocasión».]]></a:t>
            </a:r>
          </a:p>
        </p:txBody>
      </p:sp>
      <p:sp>
        <p:nvSpPr>
          <p:cNvPr id="9" name=""/>
          <p:cNvSpPr txBox="1"/>
          <p:nvPr/>
        </p:nvSpPr>
        <p:spPr>
          <a:xfrm>
            <a:off x="666750" y="29241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chazar la adjudicación de plano para no verse envuelt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2-oa02"/>
              </a:rPr>
              <a:t><![CDATA[Antes de firmar: el checklist del servidor precav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Un minuto de lista, años de tranquilidad]]></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edir opinión jurídica por escrito antes de firmar una decisión dudosa debilita al servidor, porque deja constancia de que no estaba segur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2-oa02"/>
              </a:rPr>
              <a:t><![CDATA[Antes de firmar: el checklist del servidor precav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frases sobre el checklist previo a firmar. En cuál se coló el error:]]></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checklist se responde con honestidad antes de la firma, cuando aún hay tiemp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una sola pregunta tiembla, lo indicado es consultar antes de firmar.]]></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cuatro de cinco preguntas están bien, la firma puede avanzar con las demá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2-oa02"/>
              </a:rPr>
              <a:t><![CDATA[Antes de firmar: el checklist del servidor precav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consulta a jurídica debe quedar por escrito en el expedien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2-oa02"/>
              </a:rPr>
              <a:t><![CDATA[Antes de firmar: el checklist del servidor precav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pia las cinco preguntas del checklist a una nota que tengas a la mano (papel junto al escritorio o plantilla de correo). Esta semana, úsala de verdad antes de firmar al menos un acto relevante, y anota cuál de las cinco te hizo detenerte o consultar —o cuál te hubiera detenido antes si la tuviera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2-oa02"/>
              </a:rPr>
              <a:t><![CDATA[Antes de firmar: el checklist del servidor precav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6]]></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l checklist solo funciona si está frente a ti: el que vive en tu memoria, muere en la presión. Si al usarlo descubres una sexta pregunta que en tu área es crítica (disponibilidad presupuestal, dictamen técnico, opinión de la persona titular), agrégala: el checklist es tuyo, y mejora cada vez que un casi-accidente te lo enseña.]]></a:t>
            </a:r>
          </a:p>
        </p:txBody>
      </p:sp>
      <p:sp>
        <p:nvSpPr>
          <p:cNvPr id="8" name=""/>
          <p:cNvSpPr txBox="1"/>
          <p:nvPr/>
        </p:nvSpPr>
        <p:spPr>
          <a:xfrm>
            <a:off x="514350" y="2867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2026-10-24T12:26:11Z</dcterms:created>
  <dcterms:modified xsi:type="dcterms:W3CDTF">2026-10-24T12:26:11Z</dcterms:modified>
  <dc:title>Antes de firmar: el checklist del servidor precavido</dc:title>
  <dc:description>Presentación editable del OA «Antes de firmar: el checklist del servidor precavido». Enlace: https://politica.lumbre.lat/object/svp-inb-r02-oa02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