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t-r03-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t-r03-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o son adorno: son la vara con la que te mide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svp-int-r03-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 imparcialidad y objetividad (tratas distinto a quien conoces) y a legalidad (eludes un requi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spuesta buena es la 2. Saltarte un requisito para un conocido rompe **imparcialidad** y **objetividad** (trato distinto por razones personales) y **legalidad** (un requisito no es negociable). «Agilizar» (1 y 4) solo es virtuoso si se respeta la norma: velocidad sin fundamento es otra falta. La 3 confunde disciplina con el asunto central. El criterio: si tu trato depende de **quién** es el solicitante y no de **qué** dice la regla, estás frente a una falta, aunque «no pas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Responsabilidades Administrativas, art. 6 (NORMA NACIONAL): la imparcialidad y la objetividad obligan a dar a cada asunto lo que corresponde sin preferencias; la legalidad exige actuar con fundamento y sin eludir requisi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t-r03-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os principios son la **columna vertebral** del régimen: de ellos se desprenden obligaciones (art. 49) y su ruptura se materializa en faltas tasadas. No son un adorno que se firma en la toma de posesión; son el criterio que un visitador usará para leer tu expediente. Por eso conviene interiorizar la pregunta práctica —«¿qué principio sostiene o traicionaría este acto?»— más que memorizar la lista. Un acto que «suena bien» pero rompe imparcialidad o integridad es, sencillamente, una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Responsabilidades Administrativas, arts. 6 y 49 y catálogo de faltas (NORMA NACIONAL): los principios informan las obligaciones del servidor y su violación se tipifica en conductas sancion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t-r03-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os once principios son solo una declaración simbólica sin consecuencias prácticas ni sancion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Los principios **sí tienen dientes**: de ellos derivan obligaciones y su quebranto se tipifica como falta. Las frases 1, 2 y 4 describen bien su función. La tentación de verlos como «pura poesía institucional» es exactamente la que deja justificar un atajo «porque no hace daño». El antídoto es convertirlos en una pregunta operativa que te hagas antes de firmar: ¿con qué principio choca este acto? Si la respuesta es «con la imparcialidad» o «con la integridad», ya tienes tu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Responsabilidades Administrativas, art. 6 y catálogo de faltas (NORMA NACIONAL): los principios sustentan obligaciones cuyo incumplimiento puede constituir falta administ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vp-int-r03-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cuerda una decisión difícil de tu trabajo (o una que anticipes). Escribe qué principio o principios estaban en juego y qué habrías hecho distinto para no romperlos. Termina con una frase ancla: «antes de firmar me preguntar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vp-int-r03-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0292" r:id="rId1"/>
    <p:sldLayoutId id="2481950293" r:id="rId2"/>
    <p:sldLayoutId id="2481950294" r:id="rId3"/>
    <p:sldLayoutId id="248195029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b8b37e9b012ae64ca8676b47714f071974ba2a99399eb3b1.jpg"/>
  <Relationship Id="rId3" Type="http://schemas.openxmlformats.org/officeDocument/2006/relationships/hyperlink" Target="https://politica.lumbre.lat/object/svp-int-r03-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vp-int-r03-oa01" TargetMode="External"/>
  <Relationship Id="rId3" Type="http://schemas.openxmlformats.org/officeDocument/2006/relationships/notesSlide" Target="../notesSlides/notesSlide1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nc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incipi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xi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ga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tegrid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vp-int-r03-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ocer los principios que rigen la conducta del servidor público en el artículo 6 de la LGRA (legalidad, honradez, lealtad, imparcialidad, eficiencia, disciplina, profesionalismo, objetividad, rectitud, responsabilidad e integridad) y entender que de ellos se derivan obligaciones y falt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iez mandamientos morales y hay once principios legales; estos últimos tienen dientes: se traducen en obligaciones y, si los rompes, en faltas. Esta lección recorre los principios del artículo 6 de la Ley General de Responsabilidades Administrativas —de legalidad a integridad— explicando qué le pide cada uno a tu trabajo diario. No es un decálogo decorativo que se firma y se olvida: cuando no sepas si un acto es correcto, estos principios son la brújula que justifica o condena tu decisió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incipios · LGRA art. 6 · legalidad · honradez · integrid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n adorno: son la vara con la que te mid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t>
            </a:r>
            <a:r>
              <a:rPr lang="en-US" b="1" strike="noStrike" sz="2100" spc="0" u="none" cap="none">
                <a:solidFill>
                  <a:srgbClr val="1B2438">
                    <a:alpha val="100000"/>
                  </a:srgbClr>
                </a:solidFill>
                <a:latin typeface="Calibri"/>
              </a:rPr>
              <a:t><![CDATA[artículo 6 de la LGRA]]></a:t>
            </a:r>
            <a:r>
              <a:rPr lang="en-US" strike="noStrike" sz="2100" spc="0" u="none" cap="none">
                <a:solidFill>
                  <a:srgbClr val="1B2438">
                    <a:alpha val="100000"/>
                  </a:srgbClr>
                </a:solidFill>
                <a:latin typeface="Calibri"/>
              </a:rPr>
              <a:t><![CDATA[ fija los principios a los que debe sujetarse toda persona servidora pública: ]]></a:t>
            </a:r>
            <a:r>
              <a:rPr lang="en-US" b="1" strike="noStrike" sz="2100" spc="0" u="none" cap="none">
                <a:solidFill>
                  <a:srgbClr val="1B2438">
                    <a:alpha val="100000"/>
                  </a:srgbClr>
                </a:solidFill>
                <a:latin typeface="Calibri"/>
              </a:rPr>
              <a:t><![CDATA[legalidad, honradez, lealtad, imparcialidad, eficiencia, disciplina, profesionalismo, objetividad, rectitud, responsabilidad e integridad]]></a:t>
            </a:r>
            <a:r>
              <a:rPr lang="en-US" strike="noStrike" sz="2100" spc="0" u="none" cap="none">
                <a:solidFill>
                  <a:srgbClr val="1B2438">
                    <a:alpha val="100000"/>
                  </a:srgbClr>
                </a:solidFill>
                <a:latin typeface="Calibri"/>
              </a:rPr>
              <a:t><![CDATA[. Parecen palabras amplias, pero son la ]]></a:t>
            </a:r>
            <a:r>
              <a:rPr lang="en-US" b="1" strike="noStrike" sz="2100" spc="0" u="none" cap="none">
                <a:solidFill>
                  <a:srgbClr val="1B2438">
                    <a:alpha val="100000"/>
                  </a:srgbClr>
                </a:solidFill>
                <a:latin typeface="Calibri"/>
              </a:rPr>
              <a:t><![CDATA[vara con la que un órgano de control leerá tus decisiones]]></a:t>
            </a:r>
            <a:r>
              <a:rPr lang="en-US" strike="noStrike" sz="2100" spc="0" u="none" cap="none">
                <a:solidFill>
                  <a:srgbClr val="1B2438">
                    <a:alpha val="100000"/>
                  </a:srgbClr>
                </a:solidFill>
                <a:latin typeface="Calibri"/>
              </a:rPr>
              <a:t><![CDATA[. «Legalidad» significa que actuaste con fundamento; «imparcialidad», que no favoreciste a nadie por razones ajenas; «eficiencia», que no desperdiciaste recursos ni tiempo; «integridad», que no usaste el cargo para provecho prop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o son adorno: son la vara con la que te mid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ensa en ellos como el ]]></a:t>
            </a:r>
            <a:r>
              <a:rPr lang="en-US" b="1" strike="noStrike" sz="2100" spc="0" u="none" cap="none">
                <a:solidFill>
                  <a:srgbClr val="1B2438">
                    <a:alpha val="100000"/>
                  </a:srgbClr>
                </a:solidFill>
                <a:latin typeface="Calibri"/>
              </a:rPr>
              <a:t><![CDATA[motor del catálogo de faltas]]></a:t>
            </a:r>
            <a:r>
              <a:rPr lang="en-US" strike="noStrike" sz="2100" spc="0" u="none" cap="none">
                <a:solidFill>
                  <a:srgbClr val="1B2438">
                    <a:alpha val="100000"/>
                  </a:srgbClr>
                </a:solidFill>
                <a:latin typeface="Calibri"/>
              </a:rPr>
              <a:t><![CDATA[: muchas conductas sancionables son, en el fondo, la ruptura de un principio. Usar un recurso para lo personal rompe ]]></a:t>
            </a:r>
            <a:r>
              <a:rPr lang="en-US" b="1" strike="noStrike" sz="2100" spc="0" u="none" cap="none">
                <a:solidFill>
                  <a:srgbClr val="1B2438">
                    <a:alpha val="100000"/>
                  </a:srgbClr>
                </a:solidFill>
                <a:latin typeface="Calibri"/>
              </a:rPr>
              <a:t><![CDATA[honradez]]></a:t>
            </a:r>
            <a:r>
              <a:rPr lang="en-US" strike="noStrike" sz="2100" spc="0" u="none" cap="none">
                <a:solidFill>
                  <a:srgbClr val="1B2438">
                    <a:alpha val="100000"/>
                  </a:srgbClr>
                </a:solidFill>
                <a:latin typeface="Calibri"/>
              </a:rPr>
              <a:t><![CDATA[ e ]]></a:t>
            </a:r>
            <a:r>
              <a:rPr lang="en-US" b="1" strike="noStrike" sz="2100" spc="0" u="none" cap="none">
                <a:solidFill>
                  <a:srgbClr val="1B2438">
                    <a:alpha val="100000"/>
                  </a:srgbClr>
                </a:solidFill>
                <a:latin typeface="Calibri"/>
              </a:rPr>
              <a:t><![CDATA[integridad]]></a:t>
            </a:r>
            <a:r>
              <a:rPr lang="en-US" strike="noStrike" sz="2100" spc="0" u="none" cap="none">
                <a:solidFill>
                  <a:srgbClr val="1B2438">
                    <a:alpha val="100000"/>
                  </a:srgbClr>
                </a:solidFill>
                <a:latin typeface="Calibri"/>
              </a:rPr>
              <a:t><![CDATA[; resolver un trámite por amistad rompe ]]></a:t>
            </a:r>
            <a:r>
              <a:rPr lang="en-US" b="1" strike="noStrike" sz="2100" spc="0" u="none" cap="none">
                <a:solidFill>
                  <a:srgbClr val="1B2438">
                    <a:alpha val="100000"/>
                  </a:srgbClr>
                </a:solidFill>
                <a:latin typeface="Calibri"/>
              </a:rPr>
              <a:t><![CDATA[imparcialidad]]></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objetividad]]></a:t>
            </a:r>
            <a:r>
              <a:rPr lang="en-US" strike="noStrike" sz="2100" spc="0" u="none" cap="none">
                <a:solidFill>
                  <a:srgbClr val="1B2438">
                    <a:alpha val="100000"/>
                  </a:srgbClr>
                </a:solidFill>
                <a:latin typeface="Calibri"/>
              </a:rPr>
              <a:t><![CDATA[; incumplir funciones por desorden rompe ]]></a:t>
            </a:r>
            <a:r>
              <a:rPr lang="en-US" b="1" strike="noStrike" sz="2100" spc="0" u="none" cap="none">
                <a:solidFill>
                  <a:srgbClr val="1B2438">
                    <a:alpha val="100000"/>
                  </a:srgbClr>
                </a:solidFill>
                <a:latin typeface="Calibri"/>
              </a:rPr>
              <a:t><![CDATA[eficiencia]]></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No tienes que memorizar los once en orden; te sirve mucho más poder decir, ante un acto difícil: «¿qué principio sostiene o traicionaría esta decisión?». Esa pregunta, hecha antes de firmar, te ha de ahorrar más de un expedi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nce princip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Once principios del art. 6 orientan cada acto y se vuelven criterio para calificar una falta.]]></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rupa los once en tres familias para recordarlos. La primera mira a la norma y el resultado. La segunda al trato imparcial. La tercera a tu conducta personal con lo públic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son adorno: son la vara con la que te mid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e piden agilizar el trámite de un conocido «para echárselo porras», saltándote un requisito que a los demás sí les exiges. ¿A qué principios afecta directamente si acced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ninguno: agilizar sin dañar a nadie es buena disposición y eficienci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imparcialidad y objetividad (tratas distinto a quien conoces) y a legalidad (eludes un requisito).]]></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a disciplina, porque llegaste a trabajar ese d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3]]></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 eficiencia, porque resolver rápido siempre es correc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No son adorno: son la vara con la que te mide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s once principios del artículo 6 son solo una declaración ética simbólica: no tienen consecuencias porque de ellos no se derivan obligaciones ni faltas concreta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sobre los principios del servidor público.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principios del artículo 6 de la LGRA orientan la actuación de todo servidor públic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mparcialidad y la objetividad obligan a dar a cada asunto lo que corresponde, sin preferencias personal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once principios son solo una declaración simbólica sin consecuencias prácticas ni sancionab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ntegridad exige no aprovechar el cargo para obtener un beneficio personal indebi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vp-int-r03-oa01"/>
              </a:rPr>
              <a:t><![CDATA[Los once principios que te exigen, de legalidad a integrid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uerda una decisión difícil de tu trabajo (o una que anticipes). Escribe qué principio o principios estaban en juego y qué habrías hecho distinto para no romperlos. Termina con una frase ancla: «antes de firmar me preguntaré…».]]></a:t>
            </a:r>
          </a:p>
        </p:txBody>
      </p:sp>
      <p:sp>
        <p:nvSpPr>
          <p:cNvPr id="9" name=""/>
          <p:cNvSpPr txBox="1"/>
          <p:nvPr/>
        </p:nvSpPr>
        <p:spPr>
          <a:xfrm>
            <a:off x="514350" y="3038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ige UN principio como tu pregunta guardián durante una semana (por ejemplo imparcialidad). Anota cuántas veces te tentó un atajo que lo rompía: descubrirás en qué parte de tu puesto vive tu mayor riesgo.]]></a:t>
            </a:r>
          </a:p>
        </p:txBody>
      </p:sp>
      <p:sp>
        <p:nvSpPr>
          <p:cNvPr id="10" name=""/>
          <p:cNvSpPr txBox="1"/>
          <p:nvPr/>
        </p:nvSpPr>
        <p:spPr>
          <a:xfrm>
            <a:off x="514350" y="43719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2026-10-25T13:13:39Z</dcterms:created>
  <dcterms:modified xsi:type="dcterms:W3CDTF">2026-10-25T13:13:39Z</dcterms:modified>
  <dc:title>Los once principios que te exigen, de legalidad a integridad</dc:title>
  <dc:description>Presentación editable del OA «Los once principios que te exigen, de legalidad a integridad». Enlace: https://politica.lumbre.lat/object/svp-int-r03-oa01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