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lim-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ase que resuelve media func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lim-r01-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puedo eximirlo sin fundamento; si el reglamento no prevé excepciones, la vía es reformarlo o buscar un cauce legal, no saltárm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Tu empatía es legítima, pero la **facultad no existe**: no puedes eximir lo que la norma no te deja eximir. La salida correcta es la vía institucional —una reforma, una interpretación autorizada, otro cauce—, no el atajo. La 1 confunde «buen resultado» con acto válido. La 3 depende de la vigilancia y no de la legalidad. Y la 4 —el «ya lo regularizo»— es exactamente cómo nace una falta con apariencia de orden. La juridicidad no te pide ser insensible; te pide no creerte con poder que la ley no te 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s. 14 y 16 (NORMA NACIONAL): nadie puede ejecutar actos de autoridad sin fundamento legal en las atribuciones que la ley confiere; LGRA: dispensar requisitos sin competencia para ello es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1-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lo público, el **fin no justifica el medio**: un acto sin fundamento es viciado aunque busque un resultado bueno, y puede acarrear una falta para quien lo firmó. Lo correcto es lograr el buen fin **por la vía que la norma abre**: interpretaciones, excepcionalidades previstas, o la reforma del propio reglamento. Confundir sensibilidad con facultad es el error clásico del servidor bien intencionado que termina investigado. Recuerda la frase-llave: quiero el resultado bueno, y lo quiero **con fundamento**; si no hay fundamento, aún no hay 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s. 14 y 16 (NORMA NACIONAL): la validez de un acto de autoridad depende de su fundamento legal, no del resultado; un fin loable no sana un acto sin competencia (PRINCIPIO de leg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Un buen fin permite al servidor apartarse de la norma cuando la urgencia lo just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Es la trampa del «hice el bien»: en el derecho público **el fin no legitima el medio**, y un acto sin fundamento puede ser nulo y generar responsabilidad. Las frases 1, 2 y 4 expresan bien la regla. Sentir la tentación es humano —nadie quiere negar un apoyo—, pero la salida honesta pasa por la norma, no por saltársela. Grábatela como tu primera pregunta del día: ¿con qué fundamento hago esto? Si la respuesta es «por buen sentido», detente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s. 14 y 16 (NORMA NACIONAL): el acto de autoridad se sostiene en su fundamento legal; la juridicidad no admite la excepción por «buen fin» ni por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decisión que te corresponda en tu puesto. Escribe al lado la norma, reglamento o acuerdo **concreto** que te faculta a tomarla (artículo o apartado, no solo «el reglamento»). Si no la encuentras, esa es tu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lim-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816" r:id="rId1"/>
    <p:sldLayoutId id="2481861817" r:id="rId2"/>
    <p:sldLayoutId id="2481861818" r:id="rId3"/>
    <p:sldLayoutId id="248186181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89e1c2d8c0b7c08f2cc327ace347de5266e2f7241d07b091.jpg"/>
  <Relationship Id="rId3" Type="http://schemas.openxmlformats.org/officeDocument/2006/relationships/hyperlink" Target="https://politica.lumbre.lat/object/svp-lim-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1-oa01" TargetMode="External"/>
  <Relationship Id="rId3"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mi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g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lica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lim-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l principio de juridicidad de la función pública (CPEUM arts. 14 y 16): el servidor solo puede hacer lo que la ley le faculta expresamente, a diferencia del particular, que puede hacer todo lo que la ley no le prohíb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regla que resuelve la mitad de tus dudas del día: el ciudadano puede hacer todo lo que la ley no le prohíbe; tú, como servidor, solo puedes hacer lo que la ley te permite. Esta inversión del argumento no es un detalle académico: decide si un acto tuyo es válido o nulo, y si tu buena intención te salva o te hunde. Aquí aprendes a preguntar siempre «¿qué norma me faculta a hacer esto?» y a reconocer que la urgencia o el resultado bueno nunca sustituyen al fundament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juridicidad · legalidad · CPEUM 14 · CPEUM 16 · facult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resuelve media fun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principio que atraviesa todo el derecho público y que conviene tener grabado: ]]></a:t>
            </a:r>
            <a:r>
              <a:rPr lang="en-US" b="1" strike="noStrike" sz="2100" spc="0" u="none" cap="none">
                <a:solidFill>
                  <a:srgbClr val="1B2438">
                    <a:alpha val="100000"/>
                  </a:srgbClr>
                </a:solidFill>
                <a:latin typeface="Calibri"/>
              </a:rPr>
              <a:t><![CDATA[la autoridad solo puede hacer lo que la ley le faculta; el particular puede hacer todo lo que la ley no le prohíbe]]></a:t>
            </a:r>
            <a:r>
              <a:rPr lang="en-US" strike="noStrike" sz="2100" spc="0" u="none" cap="none">
                <a:solidFill>
                  <a:srgbClr val="1B2438">
                    <a:alpha val="100000"/>
                  </a:srgbClr>
                </a:solidFill>
                <a:latin typeface="Calibri"/>
              </a:rPr>
              <a:t><![CDATA[. Se llama ]]></a:t>
            </a:r>
            <a:r>
              <a:rPr lang="en-US" b="1" strike="noStrike" sz="2100" spc="0" u="none" cap="none">
                <a:solidFill>
                  <a:srgbClr val="1B2438">
                    <a:alpha val="100000"/>
                  </a:srgbClr>
                </a:solidFill>
                <a:latin typeface="Calibri"/>
              </a:rPr>
              <a:t><![CDATA[principio de juridicidad]]></a:t>
            </a:r>
            <a:r>
              <a:rPr lang="en-US" strike="noStrike" sz="2100" spc="0" u="none" cap="none">
                <a:solidFill>
                  <a:srgbClr val="1B2438">
                    <a:alpha val="100000"/>
                  </a:srgbClr>
                </a:solidFill>
                <a:latin typeface="Calibri"/>
              </a:rPr>
              <a:t><![CDATA[ y se apoya en los ]]></a:t>
            </a:r>
            <a:r>
              <a:rPr lang="en-US" b="1" strike="noStrike" sz="2100" spc="0" u="none" cap="none">
                <a:solidFill>
                  <a:srgbClr val="1B2438">
                    <a:alpha val="100000"/>
                  </a:srgbClr>
                </a:solidFill>
                <a:latin typeface="Calibri"/>
              </a:rPr>
              <a:t><![CDATA[artículos 14 y 16 de la Constitución]]></a:t>
            </a:r>
            <a:r>
              <a:rPr lang="en-US" strike="noStrike" sz="2100" spc="0" u="none" cap="none">
                <a:solidFill>
                  <a:srgbClr val="1B2438">
                    <a:alpha val="100000"/>
                  </a:srgbClr>
                </a:solidFill>
                <a:latin typeface="Calibri"/>
              </a:rPr>
              <a:t><![CDATA[. Como servidor, cada vez que vayas a actuar deberías poder responder con un dedo señalar: «hago esto porque ]]></a:t>
            </a:r>
            <a:r>
              <a:rPr lang="en-US" b="1" strike="noStrike" sz="2100" spc="0" u="none" cap="none">
                <a:solidFill>
                  <a:srgbClr val="1B2438">
                    <a:alpha val="100000"/>
                  </a:srgbClr>
                </a:solidFill>
                <a:latin typeface="Calibri"/>
              </a:rPr>
              <a:t><![CDATA[tal norma me lo permite]]></a:t>
            </a:r>
            <a:r>
              <a:rPr lang="en-US" strike="noStrike" sz="2100" spc="0" u="none" cap="none">
                <a:solidFill>
                  <a:srgbClr val="1B2438">
                    <a:alpha val="100000"/>
                  </a:srgbClr>
                </a:solidFill>
                <a:latin typeface="Calibri"/>
              </a:rPr>
              <a:t><![CDATA[». Si no encuentras la norma que te faculta, esa es la señal de que no puedes, aunque el resultado parezca bueno y la urgencia empuj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resuelve media fun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empresa privada un «buen resultado» justifica muchos medios; en lo público, un medio sin fundamento ]]></a:t>
            </a:r>
            <a:r>
              <a:rPr lang="en-US" b="1" strike="noStrike" sz="2100" spc="0" u="none" cap="none">
                <a:solidFill>
                  <a:srgbClr val="1B2438">
                    <a:alpha val="100000"/>
                  </a:srgbClr>
                </a:solidFill>
                <a:latin typeface="Calibri"/>
              </a:rPr>
              <a:t><![CDATA[contamina el resultado]]></a:t>
            </a:r>
            <a:r>
              <a:rPr lang="en-US" strike="noStrike" sz="2100" spc="0" u="none" cap="none">
                <a:solidFill>
                  <a:srgbClr val="1B2438">
                    <a:alpha val="100000"/>
                  </a:srgbClr>
                </a:solidFill>
                <a:latin typeface="Calibri"/>
              </a:rPr>
              <a:t><![CDATA[. Eximir un requisito «para ayudar» a alguien, autorizar un gasto «porque sí hacía falta», o decidir un asunto «porque el jefe lo pidió» sin que exista la atribución: todos son actos viciados, y cada uno es una puerta a una falta. La juridicidad te protege a ti también: si solo haces lo facultado y lo documentas, rara vez podrás ser responsabilizado. Quien improvisa «para bien» sin base es, paradójicamente, quien más se exp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lógicas opues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articular: libre salvo prohibición. Servidor: solo lo que una norma le faculta.]]></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dirección del permiso. En el ciudadano la libertad es la regla y la prohibición la excepción. En el servidor es al revés: la facultad expresa es la regla; sin ella, no hay acto váli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rase que resuelve media func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ecino mayor no puede cargar unos documentos y te ruega que le «eximas» un requisito para entrar a un programa; el reglamento lo pide y no prevé excepciones. Asumiendo que eres el servidor que revisa, ¿qué manda el principio de juridicidad?]]></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imo el requisito: el resultado (que entre al programa) es justo y la urgencia lo amerit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puedo eximirlo sin fundamento; si el reglamento no prevé excepciones, la vía es reformarlo o buscar un cauce legal, no saltárme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imo el requisito solo si nadie lo va a revisar después.]]></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eximo y lo «reconozco» después en una nota inter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rase que resuelve media fun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servidor público actúa «para bien» —por ejemplo, agilizar un apoyo urgente— puede apartarse del principio de juridicidad porque el fin positivo justifica el med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el principio de juridicidad.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articular puede hacer todo aquello que la ley no le prohíbe expresamen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utoridad y sus servidores solo pueden hacer lo que la ley les faculta de forma expres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buen fin permite al servidor apartarse de la norma cuando la urgencia lo justifi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tes de actuar conviene identificar la norma concreta que faculta el ac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decisión que te corresponda en tu puesto. Escribe al lado la norma, reglamento o acuerdo ]]></a:t>
            </a:r>
            <a:r>
              <a:rPr lang="en-US" b="1" strike="noStrike" sz="2200" spc="0" u="none" cap="none">
                <a:solidFill>
                  <a:srgbClr val="1B2438">
                    <a:alpha val="100000"/>
                  </a:srgbClr>
                </a:solidFill>
                <a:latin typeface="Calibri"/>
              </a:rPr>
              <a:t><![CDATA[concreto]]></a:t>
            </a:r>
            <a:r>
              <a:rPr lang="en-US" strike="noStrike" sz="2200" spc="0" u="none" cap="none">
                <a:solidFill>
                  <a:srgbClr val="1B2438">
                    <a:alpha val="100000"/>
                  </a:srgbClr>
                </a:solidFill>
                <a:latin typeface="Calibri"/>
              </a:rPr>
              <a:t><![CDATA[ que te faculta a tomarla (artículo o apartado, no solo «el reglamento»). Si no la encuentras, esa es tu señal de alerta.]]></a:t>
            </a:r>
          </a:p>
        </p:txBody>
      </p:sp>
      <p:sp>
        <p:nvSpPr>
          <p:cNvPr id="9" name=""/>
          <p:cNvSpPr txBox="1"/>
          <p:nvPr/>
        </p:nvSpPr>
        <p:spPr>
          <a:xfrm>
            <a:off x="514350" y="3038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ejercicio revela algo importante: cuando no puedes señalar la facultad exacta, no estás ante un problema de voluntad sino de competencia. Anota qué harías distinto la próxima vez —preguntar a jurídica antes de actuar— para no descubrir el vacío después de firm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1-oa01"/>
              </a:rPr>
              <a:t><![CDATA[«Si la ley no me lo permite, no puedo»: legalidad aplic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2026-10-24T12:39:03Z</dcterms:created>
  <dcterms:modified xsi:type="dcterms:W3CDTF">2026-10-24T12:39:03Z</dcterms:modified>
  <dc:title>«Si la ley no me lo permite, no puedo»: legalidad aplicada</dc:title>
  <dc:description>Presentación editable del OA ««Si la ley no me lo permite, no puedo»: legalidad aplicada». Enlace: https://politica.lumbre.lat/object/svp-lim-r01-oa01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