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lim-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ienen dueño: se llama todos»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ienen dueño: se llama tod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lim-r02-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mbos usos son indebidos: el vehículo y la impresora tienen destino público, y darles un fin personal o de un tercero es falta, sin importar el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La falta no depende de la **distancia del «de paso»** ni del número de hojas, sino de **cambiar el destino** de un recurso público a un fin privado. La 1 es el engaño de la escala que más expedientes llena. La 3 inventa una «propiedad» del carro que no existe: es de la institución, no de tu plaza. Y la 4 confunde autorización con permiso: **tu jefe no puede autorizar lo que la norma reserva al uso público** —la orden de arriba no sana el acto—. El filtro honesto siempre es el mismo: ¿esto sirve al fin para el que se pa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49 y 53-54 (NORMA NACIONAL): no hacer uso del cargo ni de los recursos públicos para fines personales; el desvío de bienes y recursos para un fin ajeno al destino público constituye falta, y según el caso peculado o desv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2-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tiempo y el trabajo de tus compañeros también son recursos públicos**: ponerlos al servicio de un asunto tuyo los desvía de su destino, igual que el carro o la papelería. «Es un favor» suena inocente, pero quien paga ese tiempo —la ciudadanía— no dio su consentimiento. A veces la línea se cruza sin mala fe, por la presión de un jefe o la confianza de un colega; por eso conviene tener la pregunta lista: **¿esto que te pido está dentro de sus funciones o es para lo que la institución lo contrató?** Si es lo segundo, es un favor que le haces a tu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49 (NORMA NACIONAL): el servidor debe no usar el cargo para fines personales; el tiempo y la capacidad del personal son recursos públicos con destino institucional, y desviarlos a asuntos privados es uso inde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l gasto es pequeño o el jefe lo autoriza, el uso deja de ser inde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combina dos mitos: el de la **escala** («es poco») y el de la **autorización** («mi jefe dijo que sí»). Ninguno de los dos convierte un recurso público en de uso privado: la falta está en el **acto de desvío**, no en el tamaño ni en la venia del jefe. Las frases 1, 2 y 4 describen bien la regla. Es la clase de error que se comete creyendo que «no pasa nada»: la hoja impresa, el trayecto de paso, el favor al colega. Grábatelo: el recurso se define por su **destino**, y cambiarlo a tu favor o al de tu amigo ya es cruzar l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49 y 53-54 (NORMA NACIONAL): la falta está en el acto de desviar el recurso a un fin ajeno, no en el monto; ninguna autorización personal puede reasignar el destino público de un re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lim-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recurso de tu institución que usas a diario (vehículo, impresora, correo, teléfono, tu horario). Anota un uso que le hayas dado —o hayas visto dar— que no era estrictamente para el fin público. No se trata de confesar una falta grave, sino de detectar dónde empezaba l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lim-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22" r:id="rId1"/>
    <p:sldLayoutId id="2481856323" r:id="rId2"/>
    <p:sldLayoutId id="2481856324" r:id="rId3"/>
    <p:sldLayoutId id="24818563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de3a3ede2db20b7e60d876dbd6c2dd44718e4d31f5528521.jpg"/>
  <Relationship Id="rId3" Type="http://schemas.openxmlformats.org/officeDocument/2006/relationships/hyperlink" Target="https://politica.lumbre.lat/object/svp-lim-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lim-r02-oa01"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peler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ic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í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lim-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uso legítimo del indebido de recursos, bienes, personal y tiempo de la institución, y comprender por qué destinarlos a asuntos propios o de terceros constituye falta, aunque parezca inofensiv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te lo dirá así, pero es una de las faltas más comunes: el carro oficial para llevar a los niños, la impresora para el negocio de la suegra, el elemento que «te ayuda» con tu mudanza, la hora de oficina que trabajas para tu cliente privado. Los recursos públicos tienen un destino público, y desviarlo —por pequeño que parezca— es falta. Esta lección te enseña a ver la línea entre el uso legítimo y el indebido, y por qué el «es solo una hoja» construye el expediente que te alcanz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ursos públicos · uso indebido · destino público · peculado · tiempo instituc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en dueño: se llama tod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ehículo, la papelería, los sistemas, el mobiliario y hasta tu ]]></a:t>
            </a:r>
            <a:r>
              <a:rPr lang="en-US" b="1" strike="noStrike" sz="2100" spc="0" u="none" cap="none">
                <a:solidFill>
                  <a:srgbClr val="1B2438">
                    <a:alpha val="100000"/>
                  </a:srgbClr>
                </a:solidFill>
                <a:latin typeface="Calibri"/>
              </a:rPr>
              <a:t><![CDATA[hora de oficina]]></a:t>
            </a:r>
            <a:r>
              <a:rPr lang="en-US" strike="noStrike" sz="2100" spc="0" u="none" cap="none">
                <a:solidFill>
                  <a:srgbClr val="1B2438">
                    <a:alpha val="100000"/>
                  </a:srgbClr>
                </a:solidFill>
                <a:latin typeface="Calibri"/>
              </a:rPr>
              <a:t><![CDATA[ no son tuyos: son recursos públicos con un ]]></a:t>
            </a:r>
            <a:r>
              <a:rPr lang="en-US" b="1" strike="noStrike" sz="2100" spc="0" u="none" cap="none">
                <a:solidFill>
                  <a:srgbClr val="1B2438">
                    <a:alpha val="100000"/>
                  </a:srgbClr>
                </a:solidFill>
                <a:latin typeface="Calibri"/>
              </a:rPr>
              <a:t><![CDATA[destino público]]></a:t>
            </a:r>
            <a:r>
              <a:rPr lang="en-US" strike="noStrike" sz="2100" spc="0" u="none" cap="none">
                <a:solidFill>
                  <a:srgbClr val="1B2438">
                    <a:alpha val="100000"/>
                  </a:srgbClr>
                </a:solidFill>
                <a:latin typeface="Calibri"/>
              </a:rPr>
              <a:t><![CDATA[. La regla es tan simple como incómoda: usarlos para un asunto ajeno a ese destino —el propio, el de tu familia, el de tu negocio o el de un tercero— es ]]></a:t>
            </a:r>
            <a:r>
              <a:rPr lang="en-US" b="1" strike="noStrike" sz="2100" spc="0" u="none" cap="none">
                <a:solidFill>
                  <a:srgbClr val="1B2438">
                    <a:alpha val="100000"/>
                  </a:srgbClr>
                </a:solidFill>
                <a:latin typeface="Calibri"/>
              </a:rPr>
              <a:t><![CDATA[uso indebido de recursos]]></a:t>
            </a:r>
            <a:r>
              <a:rPr lang="en-US" strike="noStrike" sz="2100" spc="0" u="none" cap="none">
                <a:solidFill>
                  <a:srgbClr val="1B2438">
                    <a:alpha val="100000"/>
                  </a:srgbClr>
                </a:solidFill>
                <a:latin typeface="Calibri"/>
              </a:rPr>
              <a:t><![CDATA[, y en su grado, falta grave. No hace falta robarse nada ni «hacer daño grande»: basta con desviar un bien o un tiempo para un fin que no es el que la institución le dio. El carro oficial en la fiesta familiar ya es el acto, aunque nadie lo no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en dueño: se llama tod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ye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os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perci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d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r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en dueño: se llama tod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cursos, una misma reg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Bienes, personal y tiempo: los tres tienen destino público; desviarlos es falta.]]></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pasa los tres recursos que más se desvían. Los bienes materiales, el personal de la institución y tu propio tiempo de oficina. Cada uno sigue la misma regla: si el fin no es público, el uso es indebi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ienen dueño: se llama tod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enes un vehículo oficial y una impresora en tu oficina. Tu hijo necesita llevar unos materiales a una actividad escolar «de paso» por tu ruta, y un amigo te pide imprimir unos volantes para su negocio. ¿Qué dice la regla del destino públic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voy de paso» y las impresiones son pocas, no hay nada de malo: es insignificante.]]></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mbos usos son indebidos: el vehículo y la impresora tienen destino público, y darles un fin personal o de un tercero es falta, sin importar el tamañ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cuenta la impresora, porque el vehículo ya lo pagaron con tu plaza.]]></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bien si aviso a mi jefe y me dice que sí.]]></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ienen dueño: se llama tod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le a un compañero de la institución que resuelva un trámite personal tuyo durante su horario de trabajo es un favor menor, no un uso indebido de recurs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el uso de recursos público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bienes, el personal y el tiempo de la institución tienen un destino públic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rles un uso ajeno a ese destino constituye falta, aunque el beneficio sea propi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gasto es pequeño o el jefe lo autoriza, el uso deja de ser indebi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tes de usar un recurso conviene preguntarse si sirve al fin instituc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recurso de tu institución que usas a diario (vehículo, impresora, correo, teléfono, tu horario). Anota un uso que le hayas dado —o hayas visto dar— que no era estrictamente para el fin público. No se trata de confesar una falta grave, sino de detectar dónde empezaba la lín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lim-r02-oa01"/>
              </a:rPr>
              <a:t><![CDATA[El carro, la papelería y la hora de oficina no son mí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mayoría de las faltas por uso de recursos no nacen de un gran robo, sino de pequeños «de paso» normalizados. Identificar el tuyo hoy te evita justificarlo mañana. Define un criterio personal claro: si no sirve al trabajo, no se us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2026-10-24T11:07:29Z</dcterms:created>
  <dcterms:modified xsi:type="dcterms:W3CDTF">2026-10-24T11:07:29Z</dcterms:modified>
  <dc:title>El carro, la papelería y la hora de oficina no son míos</dc:title>
  <dc:description>Presentación editable del OA «El carro, la papelería y la hora de oficina no son míos». Enlace: https://politica.lumbre.lat/object/svp-lim-r02-oa01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