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que empieza con un café»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calera que empieza con un café»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lim-r03-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rechazo; si ya está en mi escritorio y no puedo devolverla, la registro y la reporto, porque viene de alguien que necesita mi dicta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El dato decisivo no es la Navidad ni la etiqueta: es que **quien la deja necesita tu dictamen**. Eso la convierte en dádiva, aunque «no pida nada». La 1 y la 4 confunden **cortesía con trato libre de riesgo**; la grosería real es exponer tu firma. La 2 es la trampa del «ya la veo venir»: reportar **después** de que te pida algo ya no borra el vínculo, solo lo documenta tarde. Rechazar ordena el asunto desde el primer peldaño; si no puedes, registrar y reportar te saca de la deuda invisible. Un «no, gracias» hoy vale más que cualquier justificación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51 (prohibición de obtener beneficios) y 52 (cohecho) (NORMA NACIONAL + REGLA LOCAL): aceptar dádivas vinculadas a las funciones compromete la imparcialidad; la buena práctica es rechazar y, en su caso, registrar y reportar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3-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conviene matizarlo para no vivir con miedo a un saludo. El cohecho necesita el **vínculo con la función**: que se dé o se pida para condicionar un acto de tu cargo. Un detalle de un amigo que **no necesita nada de tu escritorio** es cortesía, no delito. Ahora, dos advertencias honestas: primero, tu institución puede tener **políticas propias** que fijen umbrales o prohíban ciertos obsequios —eso es REGLA LOCAL, revísala—. Segundo, la apariencia importa: si «el amigo de siempre» resulta tener un trámite abierto, el vínculo reaparece aunque la amistad sea real. La brújula sigue siendo la misma: **¿quién me lo da y necesita algo de mi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2 (NORMA NACIONAL): el cohecho exige dar u obtener dádivas **en razón del cargo** para alterar funciones; sin vínculo con una decisión, un gesto cortesano no es cohecho, aunque la política interna pueda limitar su aceptación (REGLA LOCAL + BUE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3-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regalo es pequeño y no piden nada, nunca compromete al serv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recoge la ilusión más extendida: «si es poquito y no me pidieron, no hago nada malo». Falso: **la escalera sube justamente con regalos pequeños y sin petición explícita**, porque lo que compran es la deuda invisible y la apariencia de cercanía, no un acto puntual. Las frases 1, 2 y 4 describen bien la regla. El criterio que sí funciona no pregunta «¿cuánto vale?» ni «¿me pidieron algo?», sino **«¿quién lo envía y necesita de mi función?»**. Si ahí hay un trámite, un contrato o un permiso de por medio, rechazar o reportar deja el asunto limpio, sin importar el tamaño del 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51 y 52 (NORMA NACIONAL): lo que compromete es el vínculo con el cargo y la lógica de reciprocidad, no el tamaño ni que no se formule una petición explí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situación real donde recibiste algo —una comida, un obsequio, una invitación— de alguien con quien tenías alguna decisión o trato pendiente. Escribe qué harías distinto hoy con el criterio del vínculo, y qué frase usarías para rechazar o reportar sin que suene a des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5717" r:id="rId1"/>
    <p:sldLayoutId id="2481845718" r:id="rId2"/>
    <p:sldLayoutId id="2481845719" r:id="rId3"/>
    <p:sldLayoutId id="24818457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594901dc17ddd2824309b00653f79c411a170b04d9e46ba1.jpg"/>
  <Relationship Id="rId3" Type="http://schemas.openxmlformats.org/officeDocument/2006/relationships/hyperlink" Target="https://politica.lumbre.lat/object/svp-lim-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3-oa02"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tesan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n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lim-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cortesanía permitida del regalo que compromete (dádiva vinculada a la función), entender cómo un «detalle» escala a cohecho, y aplicar el criterio de rechazar, registrar y reportar (LGRA art. 51 y cohecho art. 5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empieza pidiendo un maletín; empieza con un café, una cena, «un detallito» en diciembre. Esta lección traza la línea entre la cortesía que no compromete y el regalo que sí: el criterio no es el precio, sino si el obsequio está vinculado a tu función. Aprendes por qué la regla segura es rechazar, registrar y reportar, y cómo un detalle escala hasta el cohecho sin que nadie lo note.]]></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alo · dádiva · cortesanía · cohecho · registrar y repor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que empieza con un café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hecho casi nunca llega de frente. Llega convertido en ]]></a:t>
            </a:r>
            <a:r>
              <a:rPr lang="en-US" b="1"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un café, una comida de trabajo, «un detallito» navideño, unas entradas «para que las disfrutes con tu familia». Ninguno de esos gestos, solo, parece grave. La pregunta que sí define la línea ]]></a:t>
            </a:r>
            <a:r>
              <a:rPr lang="en-US" b="1" strike="noStrike" sz="2100" spc="0" u="none" cap="none">
                <a:solidFill>
                  <a:srgbClr val="1B2438">
                    <a:alpha val="100000"/>
                  </a:srgbClr>
                </a:solidFill>
                <a:latin typeface="Calibri"/>
              </a:rPr>
              <a:t><![CDATA[no es cuánto vale]]></a:t>
            </a:r>
            <a:r>
              <a:rPr lang="en-US" strike="noStrike" sz="2100" spc="0" u="none" cap="none">
                <a:solidFill>
                  <a:srgbClr val="1B2438">
                    <a:alpha val="100000"/>
                  </a:srgbClr>
                </a:solidFill>
                <a:latin typeface="Calibri"/>
              </a:rPr>
              <a:t><![CDATA[ el regalo, sino ]]></a:t>
            </a:r>
            <a:r>
              <a:rPr lang="en-US" b="1" strike="noStrike" sz="2100" spc="0" u="none" cap="none">
                <a:solidFill>
                  <a:srgbClr val="1B2438">
                    <a:alpha val="100000"/>
                  </a:srgbClr>
                </a:solidFill>
                <a:latin typeface="Calibri"/>
              </a:rPr>
              <a:t><![CDATA[de quién viene y por qué]]></a:t>
            </a:r>
            <a:r>
              <a:rPr lang="en-US" strike="noStrike" sz="2100" spc="0" u="none" cap="none">
                <a:solidFill>
                  <a:srgbClr val="1B2438">
                    <a:alpha val="100000"/>
                  </a:srgbClr>
                </a:solidFill>
                <a:latin typeface="Calibri"/>
              </a:rPr>
              <a:t><![CDATA[: si quien te lo da es alguien que ]]></a:t>
            </a:r>
            <a:r>
              <a:rPr lang="en-US" b="1" strike="noStrike" sz="2100" spc="0" u="none" cap="none">
                <a:solidFill>
                  <a:srgbClr val="1B2438">
                    <a:alpha val="100000"/>
                  </a:srgbClr>
                </a:solidFill>
                <a:latin typeface="Calibri"/>
              </a:rPr>
              <a:t><![CDATA[necesita algo de tu función]]></a:t>
            </a:r>
            <a:r>
              <a:rPr lang="en-US" strike="noStrike" sz="2100" spc="0" u="none" cap="none">
                <a:solidFill>
                  <a:srgbClr val="1B2438">
                    <a:alpha val="100000"/>
                  </a:srgbClr>
                </a:solidFill>
                <a:latin typeface="Calibri"/>
              </a:rPr>
              <a:t><![CDATA[ —un proveedor, un permissionario, un contratista—, el obsequio ya está ]]></a:t>
            </a:r>
            <a:r>
              <a:rPr lang="en-US" b="1" strike="noStrike" sz="2100" spc="0" u="none" cap="none">
                <a:solidFill>
                  <a:srgbClr val="1B2438">
                    <a:alpha val="100000"/>
                  </a:srgbClr>
                </a:solidFill>
                <a:latin typeface="Calibri"/>
              </a:rPr>
              <a:t><![CDATA[vinculado a tu cargo]]></a:t>
            </a:r>
            <a:r>
              <a:rPr lang="en-US" strike="noStrike" sz="2100" spc="0" u="none" cap="none">
                <a:solidFill>
                  <a:srgbClr val="1B2438">
                    <a:alpha val="100000"/>
                  </a:srgbClr>
                </a:solidFill>
                <a:latin typeface="Calibri"/>
              </a:rPr>
              <a:t><![CDATA[, y ahí deja de ser amistad para volverse ]]></a:t>
            </a:r>
            <a:r>
              <a:rPr lang="en-US" b="1" strike="noStrike" sz="2100" spc="0" u="none" cap="none">
                <a:solidFill>
                  <a:srgbClr val="1B2438">
                    <a:alpha val="100000"/>
                  </a:srgbClr>
                </a:solidFill>
                <a:latin typeface="Calibri"/>
              </a:rPr>
              <a:t><![CDATA[dádiva]]></a:t>
            </a:r>
            <a:r>
              <a:rPr lang="en-US" strike="noStrike" sz="2100" spc="0" u="none" cap="none">
                <a:solidFill>
                  <a:srgbClr val="1B2438">
                    <a:alpha val="100000"/>
                  </a:srgbClr>
                </a:solidFill>
                <a:latin typeface="Calibri"/>
              </a:rPr>
              <a:t><![CDATA[. El vínculo, no el precio, es lo que lo vuelve ries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que empieza con un café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f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qu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calera que empieza con un café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proc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cortesía al co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fé, cena, detallito, obsequio: la línea la marca el vínculo con tu función, no el preci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be la escalera y mira el criterio. Un trato cordial no compromete. Pero cuando quien te da algo necesita de tu decisión, el vínculo aparece, y el detalle escala a dádiva y de ahí a cohecho. El precio no define; el vínculo s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que empieza con un café]]></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mpresario cuya licencia depende de tu dictamen te deja en tu escritorio una caja «para que la compartas con tu familia en la cena navideña», sin decir nada. ¿Qué hace el criterio del víncul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cepto: no me pidió nada explícito y es solo un detalle navideño.]]></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cepto pero la reporto solo si después me pide al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chazo; si ya está en mi escritorio y no puedo devolverla, la registro y la reporto, porque viene de alguien que necesita mi dictamen.]]></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cepto porque rechazar sería una grosería con un ciudada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escalera que empieza con un café]]></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alo pequeño y no solicitado, venido de alguien que no tiene ningún trámite abierto contigo, es siempre un cohech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regalos y cortesanía.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ínea la marca el vínculo del obsequio con tu función, no su preci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eptar dádivas ligadas a decisiones que tomas puede configurar cohech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regalo es pequeño y no piden nada, nunca compromete al servi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 un obsequio dudoso, la rutina segura es rechazar, y si no, repor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situación real donde recibiste algo —una comida, un obsequio, una invitación— de alguien con quien tenías alguna decisión o trato pendiente. Escribe qué harías distinto hoy con el criterio del vínculo, y qué frase usarías para rechazar o reportar sin que suene a desconfian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3-oa02"/>
              </a:rPr>
              <a:t><![CDATA[Regalo, «atención» y cortesanía: dónde está la lín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arte difícil no es saber que debes rechazar, es cómo decirlo sin dañar la relación. Ensaya una fórmula amable y firme: «agradezco el detalle, por mi función no puedo aceptarlo; si necesitas algo, lo canalizamos por la vía formal». Convierte el no en una puerta, no en un portazo.]]></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2026-10-24T08:10:44Z</dcterms:created>
  <dcterms:modified xsi:type="dcterms:W3CDTF">2026-10-24T08:10:44Z</dcterms:modified>
  <dc:title>Regalo, «atención» y cortesanía: dónde está la línea</dc:title>
  <dc:description>Presentación editable del OA «Regalo, «atención» y cortesanía: dónde está la línea». Enlace: https://politica.lumbre.lat/object/svp-lim-r03-oa02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