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presProps" Target="presProps.xml"/>
  <Relationship Id="rId20" Type="http://schemas.openxmlformats.org/officeDocument/2006/relationships/viewProps" Target="viewProps.xml"/>
  <Relationship Id="rId21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Eduardo Becerra Mor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tco-etic-r02-oa01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tco-etic-r02-oa01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2 de 2)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a palabra «grave» no significa lo que crees» (2 de 4)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a palabra «grave» no significa lo que crees» (3 de 4)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a palabra «grave» no significa lo que crees» (4 de 4)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ítulo completo de la tabla que sigue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tco-etic-r02-oa01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Revelar a un licitante la información confidencial de un procedimiento antes de fallar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opción buena es la 2: filtrar información de una licitación no te enriquece directamente, pero **destruye la integridad del procedimiento**, que es justo lo que la ley protege como «grave». Las otras tres son el catálogo clásico de **no graves**: pereza administrativa, no maldad. Son corregibles sin inhabilitación —pero ojo: acumularlas o convertirlas en costumbre suele ser la antesala por la que llegan las grav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GRA (NORMA NACIONAL): entre las faltas graves se cuenta usar o divulgar información reservada o confidencial en beneficio propio o de terceros; las demás opciones corresponden al catálogo de faltas no graves (arts. 53 a 58)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tco-etic-r02-oa01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1 · Opción múltiple» (2 de 2)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Fal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FALSO. Son **dos rieles paralelos**: el penal pregunta «¿hubo delito?»; el administrativo «¿violaste tus obligaciones con recursos o confianza pública?». Un sobreseimiento penal por duda probatoria no borra una contratación indebida documentada. Para tu vida pública: la frase «ya lo soltaron, entonces es inocente de todo» es mala leyenda y mala estrategia: lo que mata políticamente (y administrativamente) suele ser el expediente, no la sentenci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 LGRA (NORMA NACIONAL) establece que las responsabilidades administrativa y penal son independientes: la investigación y sanción administrativa procede aunque no haya delito, y vicevers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tco-etic-r02-oa01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C) La inhabilitación solo puede aplicarse si antes hay una sentencia penal firme por el mismo hech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frase 3 es el error: la vía administrativa va por su cuenta; no necesita ni espera al juez penal. Las demás aplican bien la línea divisoria: pedir «diezmo» es soborno disfrazado (grave), el descuido de agenda sin dolo es gestión (no grave), y quemar papeles es obstrucción (grave). Grábate el patrón de las graves: **si el acto protege un bolsillo (propio o de terceros) o ciega la vigilancia (obstruir, destruir, filtrar), es grave; si solo es flojera, es no grave**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 LGRA (NORMA NACIONAL) permite sancionar administrativamente —incluida inhabilitación— sin necesidad de sentencia penal: ambas responsabilidades son independient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tco-etic-r02-oa01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3 · Detective de errores» (2 de 2)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Toma tres conductas que hayas visto en una oficina pública (o que la prensa de tu ciudad reportó esta semana) y clasifícalas: no grave, grave o «depende del matiz». Escribe el matiz que decide: ¿hubo beneficio? ¿se protegió a alguien? ¿se ocultó información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tco-etic-r02-oa01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4 · Reflexión» (2 de 2)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65477" r:id="rId1"/>
    <p:sldLayoutId id="2481865478" r:id="rId2"/>
    <p:sldLayoutId id="2481865479" r:id="rId3"/>
    <p:sldLayoutId id="2481865480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2d9ba3d839330703a62dc7cf72ce91488707d3e1cdbcf6de1.jpg"/>
  <Relationship Id="rId3" Type="http://schemas.openxmlformats.org/officeDocument/2006/relationships/hyperlink" Target="https://politica.lumbre.lat/object/tco-etic-r02-oa01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tco-etic-r02-oa01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tco-etic-r02-oa01" TargetMode="External"/>
  <Relationship Id="rId3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tco-etic-r02-oa01" TargetMode="Externa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tco-etic-r02-oa01" TargetMode="External"/>
  <Relationship Id="rId3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tco-etic-r02-oa01" TargetMode="External"/>
  <Relationship Id="rId3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tco-etic-r02-oa01" TargetMode="External"/>
  <Relationship Id="rId3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tco-etic-r02-oa01" TargetMode="External"/>
  <Relationship Id="rId3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tco-etic-r02-oa01" TargetMode="External"/>
  <Relationship Id="rId3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tco-etic-r02-oa01" TargetMode="External"/>
  <Relationship Id="rId3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tco-etic-r02-oa01" TargetMode="External"/>
  <Relationship Id="rId3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tco-etic-r02-oa01" TargetMode="External"/>
  <Relationship Id="rId3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tco-etic-r02-oa01" TargetMode="External"/>
  <Relationship Id="rId3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tco-etic-r02-oa01" TargetMode="External"/>
  <Relationship Id="rId3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tco-etic-r02-oa01" TargetMode="External"/>
  <Relationship Id="rId3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tco-etic-r02-oa01" TargetMode="External"/>
  <Relationship Id="rId3" Type="http://schemas.openxmlformats.org/officeDocument/2006/relationships/notesSlide" Target="../notesSlides/notesSlide1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942975"/>
          <a:ext cx="8534400" cy="4800600"/>
          <a:chOff x="514350" y="942975"/>
          <a:chExt cx="8534400" cy="48006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Falta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grave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falta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grave: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ónde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stá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ínea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duardo Becerra Mora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4591050"/>
            <a:ext cx="447675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politica.lumbre.lat/object/tco-etic-r02-oa01"/>
              </a:rPr>
              <a:t><![CDATA[Ver el OA en politica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0" y="942975"/>
            <a:ext cx="3105150" cy="31051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tco-etic-r02-oa01"/>
              </a:rPr>
              <a:t><![CDATA[Falta no grave y falta grave: dónde está la líne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tinguir faltas administrativas no graves de faltas graves según la LGRA, comprender de qué depende la clasificación y conocer el rango de sanciones asociado a cada tipo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tco-etic-r02-oa01"/>
              </a:rPr>
              <a:t><![CDATA[Falta no grave y falta grave: dónde está la líne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toda falta te saca del servicio público, pero sí hay comportamientos que te sacan para siempre. Esta lección explica la línea divisoria que la LGRA traza entre falta «no grave» y «grave»: no por el tamaño del robo, sino por qué valor se rompe: disciplina administrativa versus integridad del dinero y de la confianza públic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6195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Eduardo Becerra Mora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4010025"/>
            <a:ext cx="8115300" cy="304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faltas administrativas · lgra · sanciones · grave · no grave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palabra «grave» no significa lo que crees · 1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tco-etic-r02-oa01"/>
              </a:rPr>
              <a:t><![CDATA[Falta no grave y falta grave: dónde está la líne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G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vi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alta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dministrativ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rav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rav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riter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ont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é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omp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rav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br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alt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estió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cipli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ndi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form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emp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cumpli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t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áre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us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justificad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tend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plicenci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plement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did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rol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arl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ámi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rdí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sun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e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NOR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ACIONAL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rts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3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8)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rav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ca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ervi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brar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isione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born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s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tros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palabra «grave» no significa lo que crees · 2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tco-etic-r02-oa01"/>
              </a:rPr>
              <a:t><![CDATA[Falta no grave y falta grave: dónde está la líne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form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fidencial,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flict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teré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enefici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ví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plicació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debid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urs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rat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debid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mular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icitacion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strui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vestigación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trui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cumento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os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bor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xual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ari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olacion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lagrant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incipi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NOR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ACIONAL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rts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9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65)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íja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g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incipia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ari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graves»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esta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s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revel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form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erv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icit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rav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n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an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ada—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ompe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fianz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ja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palabra «grave» no significa lo que crees · 3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tco-etic-r02-oa01"/>
              </a:rPr>
              <a:t><![CDATA[Falta no grave y falta grave: dónde está la líne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0099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é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?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an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ca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ravedad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rav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uelv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órgan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tern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ro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stitu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percibimient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ult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spens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titución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gú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so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rav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b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uer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vestig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órga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ter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ro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portanci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e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ocer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cretarí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jecutiv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pi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SCALÍ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nal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ancion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cluye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titució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habilit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jerc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rg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úblic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emp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ari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s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ul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onsabilidad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na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le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dministrativ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ib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palabra «grave» no significa lo que crees · 4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tco-etic-r02-oa01"/>
              </a:rPr>
              <a:t><![CDATA[Falta no grave y falta grave: dónde está la líne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0099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n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cevers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NOR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ACIONAL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G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arrol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ancion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cedimient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rts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66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71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guientes)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c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ácti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rrera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alt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rav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rrig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rden;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rave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ta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cand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yo: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nero,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formació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cisió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nd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á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rometi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c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lítica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n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s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úblic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m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usa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al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rave»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abrá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é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gnifi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inhabilit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juego—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án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dversar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s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lab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uni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stento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palabra «grave» no significa lo que crees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tco-etic-r02-oa01"/>
              </a:rPr>
              <a:t><![CDATA[Falta no grave y falta grave: dónde está la líne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s niveles de falta, dos mundos de consecuencia (LGRA, NORMA NACIONAL)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tco-etic-r02-oa01"/>
              </a:rPr>
              <a:t><![CDATA[Falta no grave y falta grave: dónde está la líne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16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3219450"/>
        </p:xfrm>
        <a:graphic>
          <a:graphicData uri="http://schemas.openxmlformats.org/drawingml/2006/table">
            <a:tbl>
              <a:tblPr firstRow="1" bandRow="1"/>
              <a:tblGrid>
                <a:gridCol w="1314450"/>
                <a:gridCol w="2676525"/>
                <a:gridCol w="4124325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Aspect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Falta NO grave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Falta GRAVE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Qué romp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Gestión, disciplina, informes, atención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Integridad: soborno, desvío, conflicto de interés, acoso, obstrucción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Quién resuelv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Órgano interno de control de la institución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Investigación de mayor alcance; puede haber responsabilidad penal paralel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Sanción típic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Apercibimiento, multa, suspensión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Destitución e inhabilitación para cargo público, multas mayore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jemplo de call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No subir el reporte del programa en la fech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edir «comisión» al proveedor antes de fallar el contrat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tco-etic-r02-oa01"/>
              </a:rPr>
              <a:t><![CDATA[Falta no grave y falta grave: dónde está la líne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La palabra «grave» no significa lo que cre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Cuál de estas conductas es típicamente una falta GRAVE según la LGRA, aunque no mueva ni un peso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324100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No entregar un informe trimestral a tiempo, sin causa justificada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3009900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Revelar a un licitante la información confidencial de un procedimiento antes de fallar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66750" y="370522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Atender con displicencia a quien llega a la ventanilla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tco-etic-r02-oa01"/>
              </a:rPr>
              <a:t><![CDATA[Falta no grave y falta grave: dónde está la líne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66750" y="1219200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No implementar una medida de mejora que te recomendó tu propio órgano interno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tco-etic-r02-oa01"/>
              </a:rPr>
              <a:t><![CDATA[Falta no grave y falta grave: dónde está la líne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La palabra «grave» no significa lo que cre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un tribunal penal absuelve a un servidor público por los mismos hechos, la falta administrativa grave queda automáticamente extinguid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647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3028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Detective de errores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tco-etic-r02-oa01"/>
              </a:rPr>
              <a:t><![CDATA[Falta no grave y falta grave: dónde está la líne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3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Autocomproba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tro interpretaciones de una denuncia en el ayuntamiento. En cuál se coló el error: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23241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Que un director pida «diezmo» a los proveedores por seguir en el padrón es falta grave, aunque lo nieguen los proveedores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99085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Olvidar la publicación de la agenda del mes es falta no grave, siempre que no oculte nada relevante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3667125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La inhabilitación solo puede aplicarse si antes hay una sentencia penal firme por el mismo hecho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Detective de errores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tco-etic-r02-oa01"/>
              </a:rPr>
              <a:t><![CDATA[Falta no grave y falta grave: dónde está la líne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4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Destruir documentos de un procedimiento bajo investigación es falta grave: obstruye la fiscalización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Reflexión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tco-etic-r02-oa01"/>
              </a:rPr>
              <a:t><![CDATA[Falta no grave y falta grave: dónde está la líne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5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Autocomproba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7716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ma tres conductas que hayas visto en una oficina pública (o que la prensa de tu ciudad reportó esta semana) y clasifícalas: no grave, grave o «depende del matiz». Escribe el matiz que decide: ¿hubo beneficio? ¿se protegió a alguien? ¿se ocultó información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381375"/>
            <a:ext cx="81153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sta: Si te tiembla la mano entre no grave y grave, la pregunta útil no es «¿es mucho dinero?», sino «¿qué rompe: la agenda o la confianza?»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Reflexión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tco-etic-r02-oa01"/>
              </a:rPr>
              <a:t><![CDATA[Falta no grave y falta grave: dónde está la líne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6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2026-10-24T13:40:04Z</dcterms:created>
  <dcterms:modified xsi:type="dcterms:W3CDTF">2026-10-24T13:40:04Z</dcterms:modified>
  <dc:title>Falta no grave y falta grave: dónde está la línea</dc:title>
  <dc:description>Presentación editable del OA «Falta no grave y falta grave: dónde está la línea». Enlace: https://politica.lumbre.lat/object/tco-etic-r02-oa01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