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tg-equ-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g-equ-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8).]]></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8).]]></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4 de 8).]]></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5 de 8).]]></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6 de 8).]]></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7 de 8).]]></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8 de 8).]]></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 un gabinete desbalanceado hacia la lealtad: asegurará obediencia pero no competencia, y las áreas técnicas (hacienda, salud, obras) quedarán en manos sin oficio. El ajuste es abrir esas secretarías a perfiles técnicos y políticos capaces, conservando leales en roles de coordin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2 reconoce la tensión y su corrección: administrar el balance por función del cargo. La 1 asume que la competencia se improvisa, y en finanzas o salud el costo del error no lo aprende solo el titular, lo paga la gente. La 3 delega la responsabilidad de diseño y no resuelve el problema de fondo. La 4 confunde tamaño con balance: veinte leales son más eco, no más capa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gabinete hecho solo de leales compra obediencia al precio de la competencia. Las áreas de contenido requieren perfiles con oficio; la lealtad debe ponderarse según la función de cada silla, no ser el único criterio para to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g-equ-r01-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tg-equ-r01-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optimizar solo competencia ignora la otra mitad de la tensión. El mejor técnico en hacienda que no puede negociar con el congreso, o que se va al primer choque porque no le debe nada a nadie, puede dejar tu gobierno paralizado. La regla es decidir consciente, cargo por cargo, cuánto de cada dimensión compra y cuánto sacrif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ompetencia es una de dos dimensiones en tensión; un gabinete de solo técnicos fracasa por incapacidad política de hacer pasar sus decisiones y por falta de lealtad en el conflicto. El balance depende de la función de cada s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g-equ-r01-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nviene concentrar en una misma persona guardar la línea ideológica y negociar con la o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3 es el error de rol acumulado. La 1 fija la tensión, la 2 describe el equipo complementario y la 4 el criterio situacional. Al diseñar, conviene preguntar qué se le pide a cada silla y evitar pedirle a una misma persona cosas que se excluy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on funciones que se contradicen: el guardián ideológico penaliza el pacto, y el negociador erosiona la coherencia. Ponerlas en el mismo cargo garantiza que ninguna se cumpla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g-equ-r01-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lige un gobierno que conozcas y clasifica tres de sus secretarías por función. Para cada una, decide qué perfil requiere (técnico, político, ejecutor o fiel) y evalúa si el nombrado lo aporta. Identifica una silla donde creas que se priorizó la lealtad sobre una competencia necesaria, y otra donde un buen técnico quedó aislado sin capacidad política. Propón un reequilibrio y justifica qué estarías comprando y qué sacrificando con cada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tg-equ-r01-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ckpoint: dilema del gabin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tg-equ-r01-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42638" r:id="rId1"/>
    <p:sldLayoutId id="2481842639" r:id="rId2"/>
    <p:sldLayoutId id="2481842640" r:id="rId3"/>
    <p:sldLayoutId id="248184264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ba97510bbca4f3fc1d9e482f021bc479f5d09b843a494b31.jpg"/>
  <Relationship Id="rId3" Type="http://schemas.openxmlformats.org/officeDocument/2006/relationships/hyperlink" Target="https://politica.lumbre.lat/object/tg-equ-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equ-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equ-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equ-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equ-r01-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equ-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equ-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equ-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equ-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equ-r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equ-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equ-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equ-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equ-r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equ-r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equ-r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equ-r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equ-r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equ-r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equ-r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equ-r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equ-r01-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iseñ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gabine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ilem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tr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n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á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paz]]></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á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eal]]></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tg-equ-r01-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equ-r01-oa01"/>
              </a:rPr>
              <a:t><![CDATA[Diseño de gabinete: el dilema entre poner al más capaz y al más l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ender el diseño de un gabinete como decisiones bajo tensión entre competencia técnica y lealtad política, y distinguir los perfiles que un equipo de gobierno necesita para no quedarse solo en una de las d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equ-r01-oa01"/>
              </a:rPr>
              <a:t><![CDATA[Diseño de gabinete: el dilema entre poner al más capaz y al más l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ar un gabinete es repartir las pocas sillas donde se decide todo, y la tentación es elegir solo a los más leales o solo a los más capaces. Esta lección plantea el diseño de gabinete como un problema de tensión irresoluble entre competencia y lealtad, y enseña a leer los perfiles —el técnico, el político, el ejecutor, el fiel— que un equipo equilibrado necesita. Se trabaja el costo de cada extremo y el error del gabinete de amigos o del gabinete de currículos sin anclaje político.]]></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equ-r01-oa01"/>
              </a:rPr>
              <a:t><![CDATA[Diseño de gabinete: el dilema entre poner al más capaz y al más l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2]]></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iseño de gabinete · competencia y lealtad · perfiles · equipo de gobierno · nombramiento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equ-r01-oa01"/>
              </a:rPr>
              <a:t><![CDATA[Diseño de gabinete: el dilema entre poner al más capaz y al más l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o existe el nombramiento perfecto: existe el balance que decides conscientemente]]></a:t>
            </a:r>
          </a:p>
        </p:txBody>
      </p:sp>
      <p:sp>
        <p:nvSpPr>
          <p:cNvPr id="8" name=""/>
          <p:cNvSpPr txBox="1"/>
          <p:nvPr/>
        </p:nvSpPr>
        <p:spPr>
          <a:xfrm>
            <a:off x="514350" y="2019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bine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termin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ern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l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c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is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e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a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uelv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dministra]]></a:t>
            </a:r>
            <a:r>
              <a:rPr lang="en-US" strike="noStrike" sz="2100" spc="0" u="none" cap="none">
                <a:solidFill>
                  <a:srgbClr val="1B2438">
                    <a:alpha val="100000"/>
                  </a:srgbClr>
                </a:solidFill>
                <a:latin typeface="Calibri"/>
              </a:rPr>
              <a:t><![CDAT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equ-r01-oa01"/>
              </a:rPr>
              <a:t><![CDATA[Diseño de gabinete: el dilema entre poner al más capaz y al más l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et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alt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ste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mb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en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timiz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b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os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tac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p>
        </p:txBody>
      </p:sp>
      <p:sp>
        <p:nvSpPr>
          <p:cNvPr id="8" name=""/>
          <p:cNvSpPr txBox="1"/>
          <p:nvPr/>
        </p:nvSpPr>
        <p:spPr>
          <a:xfrm>
            <a:off x="514350" y="25336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al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n\n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abine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r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ar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equ-r01-oa01"/>
              </a:rPr>
              <a:t><![CDATA[Diseño de gabinete: el dilema entre poner al más capaz y al más l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pa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ig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radec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dogami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ef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fi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r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ie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vo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u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re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abine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r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écn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rícu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rill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cl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d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cer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gr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rocra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in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li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lt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b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p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cas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z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uest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equ-r01-oa01"/>
              </a:rPr>
              <a:t><![CDATA[Diseño de gabinete: el dilema entre poner al más capaz y al más l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e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no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bine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quip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ncio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stint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ub]]></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gu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r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n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fi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exis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écn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n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ár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u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n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lí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j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yor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gr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é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écnica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ob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jecu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ig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equ-r01-oa01"/>
              </a:rPr>
              <a:t><![CDATA[Diseño de gabinete: el dilema entre poner al más capaz y al más l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e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i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ef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o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ómo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h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mb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bine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masi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equili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écn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p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j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í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g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edientes.\n\n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ác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j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ir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ism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equ-r01-oa01"/>
              </a:rPr>
              <a:t><![CDATA[Diseño de gabinete: el dilema entre poner al más capaz y al más l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á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ran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á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crifican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ll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ár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écn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e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ua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ie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o-l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n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cu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es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n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n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is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so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ncio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radice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i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islad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ardiá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deológ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pa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e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du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mu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equ-r01-oa01"/>
              </a:rPr>
              <a:t><![CDATA[Diseño de gabinete: el dilema entre poner al más capaz y al más l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2]]></a:t>
            </a:r>
          </a:p>
        </p:txBody>
      </p:sp>
      <p:sp>
        <p:nvSpPr>
          <p:cNvPr id="7" name="" descr=""/>
          <p:cNvSpPr/>
          <p:nvPr/>
        </p:nvSpPr>
        <p:spPr>
          <a:xfrm>
            <a:off x="514350" y="1219200"/>
            <a:ext cx="8115300" cy="27051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7051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ñales de que estás inclinando el gabinete hacia un extremo peligroso]]></a:t>
            </a:r>
          </a:p>
        </p:txBody>
      </p:sp>
      <p:sp>
        <p:nvSpPr>
          <p:cNvPr id="10" name=""/>
          <p:cNvSpPr txBox="1"/>
          <p:nvPr/>
        </p:nvSpPr>
        <p:spPr>
          <a:xfrm>
            <a:off x="685800" y="19621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agnost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alan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íntom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cret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masiada]]></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ealtad]]></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adi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screp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oz]]></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tici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ard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legar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bordin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m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r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mbramien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justific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uestr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masiada]]></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écnica]]></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cretari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plic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fec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form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vanz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adi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ego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rprend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equ-r01-oa01"/>
              </a:rPr>
              <a:t><![CDATA[Diseño de gabinete: el dilema entre poner al más capaz y al más l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2]]></a:t>
            </a:r>
          </a:p>
        </p:txBody>
      </p:sp>
      <p:sp>
        <p:nvSpPr>
          <p:cNvPr id="7" name="" descr=""/>
          <p:cNvSpPr/>
          <p:nvPr/>
        </p:nvSpPr>
        <p:spPr>
          <a:xfrm>
            <a:off x="514350" y="1219200"/>
            <a:ext cx="8115300" cy="19621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ia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oy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im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ho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gun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nunci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alt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rre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flict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ol]]></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sis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s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uard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íne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deológ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c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posi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ho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c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ingu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rrectiv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rg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vis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l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l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un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ecesi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áre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fi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m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equ-r01-oa01"/>
              </a:rPr>
              <a:t><![CDATA[Diseño de gabinete: el dilema entre poner al más capaz y al más l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2]]></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No existe el nombramiento perfecto: existe el balance que decides conscientemente]]></a:t>
            </a:r>
          </a:p>
        </p:txBody>
      </p:sp>
      <p:sp>
        <p:nvSpPr>
          <p:cNvPr id="8" name=""/>
          <p:cNvSpPr txBox="1"/>
          <p:nvPr/>
        </p:nvSpPr>
        <p:spPr>
          <a:xfrm>
            <a:off x="514350" y="1800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gobernador electo conforma su gabinete con los ocho comandantes de campaña que lo llevaron al poder, todos leales pero sin experiencia en las áreas que reciben. ¿Cuál es el diagnóstico de diseño y el ajuste?]]></a:t>
            </a:r>
          </a:p>
        </p:txBody>
      </p:sp>
      <p:sp>
        <p:nvSpPr>
          <p:cNvPr id="9" name=""/>
          <p:cNvSpPr txBox="1"/>
          <p:nvPr/>
        </p:nvSpPr>
        <p:spPr>
          <a:xfrm>
            <a:off x="666750" y="32289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 correcto: un gobierno se sostiene sobre lealtades, y la experiencia técnica la aprenden rápido sobre la march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equ-r01-oa01"/>
              </a:rPr>
              <a:t><![CDATA[Diseño de gabinete: el dilema entre poner al más capaz y al más l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2]]></a:t>
            </a:r>
          </a:p>
        </p:txBody>
      </p:sp>
      <p:sp>
        <p:nvSpPr>
          <p:cNvPr id="7" name=""/>
          <p:cNvSpPr txBox="1"/>
          <p:nvPr/>
        </p:nvSpPr>
        <p:spPr>
          <a:xfrm>
            <a:off x="666750" y="1219200"/>
            <a:ext cx="79629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 un gabinete desbalanceado hacia la lealtad: asegurará obediencia pero no competencia, y las áreas técnicas (hacienda, salud, obras) quedarán en manos sin oficio. El ajuste es abrir esas secretarías a perfiles técnicos y políticos capaces, conservando leales en roles de coordinación.]]></a:t>
            </a:r>
          </a:p>
        </p:txBody>
      </p:sp>
      <p:sp>
        <p:nvSpPr>
          <p:cNvPr id="8" name=""/>
          <p:cNvSpPr txBox="1"/>
          <p:nvPr/>
        </p:nvSpPr>
        <p:spPr>
          <a:xfrm>
            <a:off x="666750" y="2857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 irrelevante: a un gabinete lo maneja un buen equipo de asesores, no los titulares.]]></a:t>
            </a:r>
          </a:p>
        </p:txBody>
      </p:sp>
      <p:sp>
        <p:nvSpPr>
          <p:cNvPr id="9" name=""/>
          <p:cNvSpPr txBox="1"/>
          <p:nvPr/>
        </p:nvSpPr>
        <p:spPr>
          <a:xfrm>
            <a:off x="666750" y="35528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problema es el número: con solo ocho secretarios falta representación; hay que ampliar a veinte para incluir a todo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uatro perfiles que un gabinete necesi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equ-r01-oa01"/>
              </a:rPr>
              <a:t><![CDATA[Diseño de gabinete: el dilema entre poner al más capaz y al más l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Funciones distintas, no un club de iguales.]]></a:t>
            </a:r>
          </a:p>
        </p:txBody>
      </p:sp>
      <p:sp>
        <p:nvSpPr>
          <p:cNvPr id="9" name=""/>
          <p:cNvSpPr txBox="1"/>
          <p:nvPr/>
        </p:nvSpPr>
        <p:spPr>
          <a:xfrm>
            <a:off x="514350" y="18669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écnico, político, ejecutor y fiel: cuatro aportes que un equipo equilibrado combina en lugar de repetir.]]></a:t>
            </a:r>
          </a:p>
        </p:txBody>
      </p:sp>
      <p:sp>
        <p:nvSpPr>
          <p:cNvPr id="10"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2]]></a:t>
            </a:r>
          </a:p>
        </p:txBody>
      </p:sp>
      <p:sp>
        <p:nvSpPr>
          <p:cNvPr id="11" name=""/>
          <p:cNvSpPr txBox="1"/>
          <p:nvPr/>
        </p:nvSpPr>
        <p:spPr>
          <a:xfrm>
            <a:off x="514350" y="2828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La misma tensión, dos fracasos opuestos.]]></a:t>
            </a:r>
          </a:p>
        </p:txBody>
      </p:sp>
      <p:sp>
        <p:nvSpPr>
          <p:cNvPr id="12" name=""/>
          <p:cNvSpPr txBox="1"/>
          <p:nvPr/>
        </p:nvSpPr>
        <p:spPr>
          <a:xfrm>
            <a:off x="514350" y="32004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uro leal produce eco que se equivoca en grupo; puro técnico produce papel correcto que nadie aprueb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equ-r01-oa01"/>
              </a:rPr>
              <a:t><![CDATA[Diseño de gabinete: el dilema entre poner al más capaz y al más l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2]]></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No existe el nombramiento perfecto: existe el balance que decides conscientemente]]></a:t>
            </a:r>
          </a:p>
        </p:txBody>
      </p:sp>
      <p:sp>
        <p:nvSpPr>
          <p:cNvPr id="8" name=""/>
          <p:cNvSpPr txBox="1"/>
          <p:nvPr/>
        </p:nvSpPr>
        <p:spPr>
          <a:xfrm>
            <a:off x="514350" y="1800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diseño de un gabinete, el criterio correcto es nombrar siempre a la persona más competente técnicamente para cada secretaría, porque la capacidad resuelve todo lo demás.]]></a:t>
            </a:r>
          </a:p>
        </p:txBody>
      </p:sp>
      <p:sp>
        <p:nvSpPr>
          <p:cNvPr id="9" name=""/>
          <p:cNvSpPr txBox="1"/>
          <p:nvPr/>
        </p:nvSpPr>
        <p:spPr>
          <a:xfrm>
            <a:off x="666750" y="2895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276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equ-r01-oa01"/>
              </a:rPr>
              <a:t><![CDATA[Diseño de gabinete: el dilema entre poner al más capaz y al más l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afirmaciones sobre diseño de gabinete. Localiza la incorrect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petencia y lealtad forman una tensión que se administra, no un problema que se elimina eligiendo un solo criteri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gabinete equilibrado combina funciones distintas en lugar de acumular perfiles idénticos.]]></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viene concentrar en una misma persona guardar la línea ideológica y negociar con la oposic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equ-r01-oa01"/>
              </a:rPr>
              <a:t><![CDATA[Diseño de gabinete: el dilema entre poner al más capaz y al más l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criterio de nombramiento debe variar según la función que la silla necesita cumpli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equ-r01-oa01"/>
              </a:rPr>
              <a:t><![CDATA[Diseño de gabinete: el dilema entre poner al más capaz y al más l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ige un gobierno que conozcas y clasifica tres de sus secretarías por función. Para cada una, decide qué perfil requiere (técnico, político, ejecutor o fiel) y evalúa si el nombrado lo aporta. Identifica una silla donde creas que se priorizó la lealtad sobre una competencia necesaria, y otra donde un buen técnico quedó aislado sin capacidad política. Propón un reequilibrio y justifica qué estarías comprando y qué sacrificando con cada cambi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equ-r01-oa01"/>
              </a:rPr>
              <a:t><![CDATA[Diseño de gabinete: el dilema entre poner al más capaz y al más l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2]]></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un cargo tuyo brilla en lo técnico pero no mueve nada afuera, probablemente le falta político; si todos te dicen sí, probablemente sobran leales.]]></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dilema del gabine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equ-r01-oa01"/>
              </a:rPr>
              <a:t><![CDATA[Diseño de gabinete: el dilema entre poner al más capaz y al más l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ves el gabinete como un balance administrado entre competencia y lealtad, con perfiles complementarios. La siguiente lección (r01-oa02) añade la tercera dimensión del diseño: cuotas de representación y la química del equipo.]]></a:t>
            </a:r>
          </a:p>
        </p:txBody>
      </p:sp>
      <p:sp>
        <p:nvSpPr>
          <p:cNvPr id="10" name=""/>
          <p:cNvSpPr txBox="1"/>
          <p:nvPr/>
        </p:nvSpPr>
        <p:spPr>
          <a:xfrm>
            <a:off x="514350" y="3590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cuerda: no contrates al mejor en abstracto, decide por función de la silla; puro leal es eco, puro técnico es papel mojad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comprob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equ-r01-oa01"/>
              </a:rPr>
              <a:t><![CDATA[Diseño de gabinete: el dilema entre poner al más capaz y al más l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sabes que el gabinete es un balance entre saber hacer y responder. Pero el diseño no se agota ahí: un gobernante también hereda ]]></a:t>
            </a:r>
            <a:r>
              <a:rPr lang="en-US" b="1" strike="noStrike" sz="2100" spc="0" u="none" cap="none">
                <a:solidFill>
                  <a:srgbClr val="1B2438">
                    <a:alpha val="100000"/>
                  </a:srgbClr>
                </a:solidFill>
                <a:latin typeface="Calibri"/>
              </a:rPr>
              <a:t><![CDATA[obligaciones de representación]]></a:t>
            </a:r>
            <a:r>
              <a:rPr lang="en-US" strike="noStrike" sz="2100" spc="0" u="none" cap="none">
                <a:solidFill>
                  <a:srgbClr val="1B2438">
                    <a:alpha val="100000"/>
                  </a:srgbClr>
                </a:solidFill>
                <a:latin typeface="Calibri"/>
              </a:rPr>
              <a:t><![CDATA[ (cuotas de género, regiones, aliados, comunidad) y necesita que las personas no solo sean aptas sino que ]]></a:t>
            </a:r>
            <a:r>
              <a:rPr lang="en-US" b="1" strike="noStrike" sz="2100" spc="0" u="none" cap="none">
                <a:solidFill>
                  <a:srgbClr val="1B2438">
                    <a:alpha val="100000"/>
                  </a:srgbClr>
                </a:solidFill>
                <a:latin typeface="Calibri"/>
              </a:rPr>
              <a:t><![CDATA[puedan trabajar juntas]]></a:t>
            </a:r>
            <a:r>
              <a:rPr lang="en-US" strike="noStrike" sz="2100" spc="0" u="none" cap="none">
                <a:solidFill>
                  <a:srgbClr val="1B2438">
                    <a:alpha val="100000"/>
                  </a:srgbClr>
                </a:solidFill>
                <a:latin typeface="Calibri"/>
              </a:rPr>
              <a:t><![CDATA[. La siguiente lección (r01-oa02) trabaja esa segunda capa: cuándo una cuota es criterio legítimo de calidad —y cuándo es simple botín— y qué significa realmente la «química» de un equipo, que no es amistad sino confianza operativ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2026-10-24T07:19:25Z</dcterms:created>
  <dcterms:modified xsi:type="dcterms:W3CDTF">2026-10-24T07:19:25Z</dcterms:modified>
  <dc:title>Diseño de gabinete: el dilema entre poner al más capaz y al más leal</dc:title>
  <dc:description>Presentación editable del OA «Diseño de gabinete: el dilema entre poner al más capaz y al más leal». Enlace: https://politica.lumbre.lat/object/tg-equ-r01-oa01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