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Eduardo Becerra M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tg-equ-r01-oa02]]></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tg-equ-r01-oa02]]></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Un gabinete no solo decide: también muestra a quién tiene en cuenta» (2 de 8).]]></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Un gabinete no solo decide: también muestra a quién tiene en cuenta» (3 de 8).]]></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Un gabinete no solo decide: también muestra a quién tiene en cuenta» (4 de 8).]]></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Un gabinete no solo decide: también muestra a quién tiene en cuenta» (5 de 8).]]></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Un gabinete no solo decide: también muestra a quién tiene en cuenta» (6 de 8).]]></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Un gabinete no solo decide: también muestra a quién tiene en cuenta» (7 de 8).]]></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Un gabinete no solo decide: también muestra a quién tiene en cuenta» (8 de 8).]]></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Arma la planta de puestos según la función que necesita cada área, y dentro de cada criterio de representación elige a la persona más capaz disponible; a los aliados les da roles donde sí pueden aportar, no sillas vacías pagadas como fac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3 diseña por función y representa sin sacrificar contenido. La 1 convierte la paridad en nepotismo de pareja: doble botín disfrazado de criterio. La 2 vacía las secretarías para «no molestar» al programa: es la cuota y el pago sin gobernar. La 4 saca a aliados y cuotas hacia parastatales, donde nadie los ve gobernar pero erosionan recursos y legitim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uota legítima parte de la función del cargo y elige al mejor perfil dentro del criterio que corrige un sesgo; el botín paga la silla sin preguntar si sirve. Definir primero la planta y luego representar sin vaciar el área preserva capacidad y suma mir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tg-equ-r01-oa0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visual del OA (escenas en orden). Enlace: https://politica.lumbre.lat/object/tg-equ-r01-oa0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confundir química con amistad es peligroso. La amistad puede producir lealtad ciega donde nadie corrige al jefe. Lo que hace a un equipo es poder anticiparse, decirse la verdad en la reunión y sostener la decisión pública: confianza, no cariño. La simpatía es un plus; sin reglas y sin consecuencia, no alcan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química útil no es simpatía sino confianza operativa: reglas claras de quién decide qué, certeza de que la discrepancia interna no se castiga y de que no se premia filtrar. Un equipo de amigos sin fricción constructiva se vuelve un e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tg-equ-r01-oa0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D) La química de un equipo depende de que sus integrantes sean amigos íntimos entre sí.]]></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frase 4 es el error: equipara química con cariño. La 1 describe el costo de la homogeneidad, la 2 la cuota legítima y la 3 el botín. La amistad ayuda pero no es el pegamento; lo que sostiene al equipo es la confianza de poder discrepar adentro y sostenerse afu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química operativa es confianza y reglas claras, no amistad. Un gabinete de amigos puede carecer de la fricción constructiva que corrige errores antes de que los corrija la pren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tg-equ-r01-oa0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Detective de errores» (2 de 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Toma un gabinete real o imaginario y responde por escrito. ¿Qué criterios de representación se cumplieron (paridad, región, comunidad, aliados) y cuáles quedaron ciegos? Identifica una silla que parezca cuota legítima y otra que parezca botín, explicando en qué se nota la diferencia. Por último, diagnostica la química: ¿es amistad que impide contradecir, o confianza operativa con reglas claras? Propón una regla concreta que el jefe podría fijar para volver el equipo más confi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tg-equ-r01-oa02]]></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flexión» (2 de 2).]]></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ckpoint: cuotas y quím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6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tg-equ-r01-oa0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48984" r:id="rId1"/>
    <p:sldLayoutId id="2481848985" r:id="rId2"/>
    <p:sldLayoutId id="2481848986" r:id="rId3"/>
    <p:sldLayoutId id="2481848987"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b02a8e33018e0bf7828cb5b3d9e16910f3eb93396524d5641.jpg"/>
  <Relationship Id="rId3" Type="http://schemas.openxmlformats.org/officeDocument/2006/relationships/hyperlink" Target="https://politica.lumbre.lat/object/tg-equ-r01-oa02"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g-equ-r01-oa02"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g-equ-r01-oa02"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g-equ-r01-oa02"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g-equ-r01-oa02"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g-equ-r01-oa02"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g-equ-r01-oa02"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g-equ-r01-oa02"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g-equ-r01-oa02"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g-equ-r01-oa02"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g-equ-r01-oa02"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g-equ-r01-oa02"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g-equ-r01-oa02"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g-equ-r01-oa02"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g-equ-r01-oa02"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g-equ-r01-oa02"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g-equ-r01-oa02"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g-equ-r01-oa02"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g-equ-r01-oa02"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g-equ-r01-oa02"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g-equ-r01-oa02"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g-equ-r01-oa02"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uot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ímic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uánd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represent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riteri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uánd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botín]]></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Eduardo Becerra Mor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tg-equ-r01-oa02"/>
              </a:rPr>
              <a:t><![CDATA[Ver el OA en politic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g-equ-r01-oa02"/>
              </a:rPr>
              <a:t><![CDATA[Cuotas y química: cuándo representar es criterio y cuándo es botí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2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ir la representación legítima del reparto de botín en un gabinete, y entender la química de equipo como confianza operativa y no como amistad, para diseñar un gabinete que represente sin perder capacidad de acció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g-equ-r01-oa02"/>
              </a:rPr>
              <a:t><![CDATA[Cuotas y química: cuándo representar es criterio y cuándo es botí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2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demás del balance competencia-lealtad, un gabinete carga obligaciones de representación y una necesidad de trabajar junto. Esta lección separa la cuota legítima —paridad, regiones, comunidades, que amplía la mirada del gobierno— del reparto de botín, donde las sillas se pagan como factura política y se vacía de contenido el área. Y define la química real de un equipo: no simpatía ni amistad, sino confianza operativa para anticiparse, decirse la verdad y sostenerse en público.]]></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Eduardo Becerra Mor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g-equ-r01-oa02"/>
              </a:rPr>
              <a:t><![CDATA[Cuotas y química: cuándo representar es criterio y cuándo es botí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22]]></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cuotas de representación · paridad · química de equipo · confianza operativa · reparto de botí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 gabinete no solo decide: también muestra a quién tiene en cuenta · 1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g-equ-r01-oa02"/>
              </a:rPr>
              <a:t><![CDATA[Cuotas y química: cuándo representar es criterio y cuándo es botí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2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lan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etencia-lealt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go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eñ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obier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res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bine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tra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á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áp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é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qu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are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u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p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bligacion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present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én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unida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i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cto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or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form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bine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mogéne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s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én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s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s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ju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ieg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di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 gabinete no solo decide: también muestra a quién tiene en cuenta · 2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g-equ-r01-oa02"/>
              </a:rPr>
              <a:t><![CDATA[Cuotas y química: cuándo representar es criterio y cuándo es botí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2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v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blem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er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rup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frent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aridad]]></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géner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clu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unida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riginari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art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rig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io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rm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t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peri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d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e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cluir.\n\nP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ront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fund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uo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egíti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mpl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r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l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b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ig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j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so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poni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n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rite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rig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s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istór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 gabinete no solo decide: también muestra a quién tiene en cuenta · 3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g-equ-r01-oa02"/>
              </a:rPr>
              <a:t><![CDATA[Cuotas y química: cuándo representar es criterio y cuándo es botí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2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par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botí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l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ct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pera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nc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r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íd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menaz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r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e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rg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i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adi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egun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i]]></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irv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a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áre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niste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c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en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tul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o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baj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fer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ub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rite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resent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é]]></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acrificó]]></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umplirlo]]></a:t>
            </a:r>
            <a:r>
              <a:rPr lang="en-US" strike="noStrike" sz="2100" spc="0" u="none" cap="none">
                <a:solidFill>
                  <a:srgbClr val="1B2438">
                    <a:alpha val="100000"/>
                  </a:srgbClr>
                </a:solidFill>
                <a:latin typeface="Calibri"/>
              </a:rPr>
              <a:t><![CDAT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 gabinete no solo decide: también muestra a quién tiene en cuenta · 4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g-equ-r01-oa02"/>
              </a:rPr>
              <a:t><![CDATA[Cuotas y química: cuándo representar es criterio y cuándo es botí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2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rc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ria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ímic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lab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emp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lentie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ímic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mistad]]></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bine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mig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íntim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e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bine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ri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tructi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di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rig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di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ím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perati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fianz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b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añ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van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bote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ert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quivoc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gu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r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í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n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eg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gil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 gabinete no solo decide: también muestra a quién tiene en cuenta · 5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g-equ-r01-oa02"/>
              </a:rPr>
              <a:t><![CDATA[Cuotas y química: cuándo representar es criterio y cuándo es botí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2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struy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s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cret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gl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jueg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la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ó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luy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form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ó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crep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ña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jef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lealt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ti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m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ltr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n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prestigi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iv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rati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rendi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bine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ncio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urbetin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crep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un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sten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úbl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ncio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quipo.\n\n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rite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áct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eñ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mer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é]]></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unció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 gabinete no solo decide: también muestra a quién tiene en cuenta · 6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g-equ-r01-oa02"/>
              </a:rPr>
              <a:t><![CDATA[Cuotas y química: cuándo representar es criterio y cuándo es botí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2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necesi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d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il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ri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valú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resent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ím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o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lo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so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decu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ug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decu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rad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pac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o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lo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so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adecu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l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g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u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ul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quip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ím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et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rup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mig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racios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obier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et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ím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ju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is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p>
        </p:txBody>
      </p:sp>
      <p:sp>
        <p:nvSpPr>
          <p:cNvPr id="8" name=""/>
          <p:cNvSpPr txBox="1"/>
          <p:nvPr/>
        </p:nvSpPr>
        <p:spPr>
          <a:xfrm>
            <a:off x="514350" y="35242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abotea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 gabinete no solo decide: también muestra a quién tiene en cuenta · 7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g-equ-r01-oa02"/>
              </a:rPr>
              <a:t><![CDATA[Cuotas y química: cuándo representar es criterio y cuándo es botí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22]]></a:t>
            </a:r>
          </a:p>
        </p:txBody>
      </p:sp>
      <p:sp>
        <p:nvSpPr>
          <p:cNvPr id="7" name="" descr=""/>
          <p:cNvSpPr/>
          <p:nvPr/>
        </p:nvSpPr>
        <p:spPr>
          <a:xfrm>
            <a:off x="514350" y="1219200"/>
            <a:ext cx="8115300" cy="2362200"/>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res preguntas para saber si tu cuota es criterio o botín]]></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nt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firm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mbramien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presenta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az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r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egunt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ncómoda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U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erso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tá]]></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tr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ejor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pcion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ra]]></a:t>
            </a:r>
            <a:r>
              <a:rPr lang="en-US" strike="noStrike" sz="2000" spc="0" u="none" cap="none">
                <a:solidFill>
                  <a:srgbClr val="1B2438">
                    <a:alpha val="100000"/>
                  </a:srgbClr>
                </a:solidFill>
                <a:latin typeface="Calibri"/>
              </a:rPr>
              <a:t><![CDATA[ ]]></a:t>
            </a:r>
            <a:r>
              <a:rPr lang="en-US" i="1" strike="noStrike" sz="2000" spc="0" u="none" cap="none">
                <a:solidFill>
                  <a:srgbClr val="1B2438">
                    <a:alpha val="100000"/>
                  </a:srgbClr>
                </a:solidFill>
                <a:latin typeface="Calibri"/>
              </a:rPr>
              <a:t><![CDATA[es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un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únic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p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mplí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o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spues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gun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tá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presentan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tá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emplazan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pacidad]]></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sillero.]]></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ié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spon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itul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áctic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rabaj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 gabinete no solo decide: también muestra a quién tiene en cuenta · 8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g-equ-r01-oa02"/>
              </a:rPr>
              <a:t><![CDATA[Cuotas y química: cuándo representar es criterio y cuándo es botí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22]]></a:t>
            </a:r>
          </a:p>
        </p:txBody>
      </p:sp>
      <p:sp>
        <p:nvSpPr>
          <p:cNvPr id="7" name="" descr=""/>
          <p:cNvSpPr/>
          <p:nvPr/>
        </p:nvSpPr>
        <p:spPr>
          <a:xfrm>
            <a:off x="514350" y="1219200"/>
            <a:ext cx="8115300" cy="1962150"/>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1962150"/>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iudadaní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i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us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inistr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in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ent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u]]></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dri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u]]></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is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botí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rbat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Tr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presenta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um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ira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o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al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es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o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pi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erfi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tr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pelli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tr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ostr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o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al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an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mplí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gabine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ue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e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ier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an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o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mbi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ot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g-equ-r01-oa02"/>
              </a:rPr>
              <a:t><![CDATA[Cuotas y química: cuándo representar es criterio y cuándo es botí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2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Un gabinete no solo decide: también muestra a quién tiene en cuenta]]></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l designar su gabinete, una alcaldesa electa debe cumplir paridad y reconocer a tres liderazgos de la coalición. ¿Cuál manejo distingue mejor cuota legítima de reparto de botín?]]></a:t>
            </a:r>
          </a:p>
        </p:txBody>
      </p:sp>
      <p:sp>
        <p:nvSpPr>
          <p:cNvPr id="9" name=""/>
          <p:cNvSpPr txBox="1"/>
          <p:nvPr/>
        </p:nvSpPr>
        <p:spPr>
          <a:xfrm>
            <a:off x="666750" y="2647950"/>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umple la paridad poniendo a las esposas de los tres líderes en las secretarías, así queda representada la coalición y el género a la vez.]]></a:t>
            </a:r>
          </a:p>
        </p:txBody>
      </p:sp>
      <p:sp>
        <p:nvSpPr>
          <p:cNvPr id="10" name=""/>
          <p:cNvSpPr txBox="1"/>
          <p:nvPr/>
        </p:nvSpPr>
        <p:spPr>
          <a:xfrm>
            <a:off x="666750" y="3657600"/>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one a los tres líderes en áreas sin presupuesto ni personal para no arriesgar su programa, y llena la paridad con perfiles afines sin vínculo con el carg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g-equ-r01-oa02"/>
              </a:rPr>
              <a:t><![CDATA[Cuotas y química: cuándo representar es criterio y cuándo es botí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22]]></a:t>
            </a:r>
          </a:p>
        </p:txBody>
      </p:sp>
      <p:sp>
        <p:nvSpPr>
          <p:cNvPr id="7" name=""/>
          <p:cNvSpPr txBox="1"/>
          <p:nvPr/>
        </p:nvSpPr>
        <p:spPr>
          <a:xfrm>
            <a:off x="666750" y="1219200"/>
            <a:ext cx="79629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rma la planta de puestos según la función que necesita cada área, y dentro de cada criterio de representación elige a la persona más capaz disponible; a los aliados les da roles donde sí pueden aportar, no sillas vacías pagadas como factura.]]></a:t>
            </a:r>
          </a:p>
        </p:txBody>
      </p:sp>
      <p:sp>
        <p:nvSpPr>
          <p:cNvPr id="8" name=""/>
          <p:cNvSpPr txBox="1"/>
          <p:nvPr/>
        </p:nvSpPr>
        <p:spPr>
          <a:xfrm>
            <a:off x="666750" y="25431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implifica: deja las cuotas y los aliados fuera del gabinete y los coloca todos en empresas paraestatales, lejos de la operació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frontera entre representar y reparti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g-equ-r01-oa02"/>
              </a:rPr>
              <a:t><![CDATA[Cuotas y química: cuándo representar es criterio y cuándo es botí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2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scena 1]]></a:t>
            </a:r>
          </a:p>
        </p:txBody>
      </p:sp>
      <p:sp>
        <p:nvSpPr>
          <p:cNvPr id="8" name=""/>
          <p:cNvSpPr txBox="1"/>
          <p:nvPr/>
        </p:nvSpPr>
        <p:spPr>
          <a:xfrm>
            <a:off x="514350" y="14954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Cuota legítima: amplía la mirada sin vaciar el cargo.]]></a:t>
            </a:r>
          </a:p>
        </p:txBody>
      </p:sp>
      <p:sp>
        <p:nvSpPr>
          <p:cNvPr id="9" name=""/>
          <p:cNvSpPr txBox="1"/>
          <p:nvPr/>
        </p:nvSpPr>
        <p:spPr>
          <a:xfrm>
            <a:off x="514350" y="18669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rimero la función de la silla, luego la persona más capaz dentro del criterio de representación.]]></a:t>
            </a:r>
          </a:p>
        </p:txBody>
      </p:sp>
      <p:sp>
        <p:nvSpPr>
          <p:cNvPr id="10" name=""/>
          <p:cNvSpPr txBox="1"/>
          <p:nvPr/>
        </p:nvSpPr>
        <p:spPr>
          <a:xfrm>
            <a:off x="514350" y="2552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scena 2]]></a:t>
            </a:r>
          </a:p>
        </p:txBody>
      </p:sp>
      <p:sp>
        <p:nvSpPr>
          <p:cNvPr id="11" name=""/>
          <p:cNvSpPr txBox="1"/>
          <p:nvPr/>
        </p:nvSpPr>
        <p:spPr>
          <a:xfrm>
            <a:off x="514350" y="2828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Reparto de botín: la silla se paga y se vacía.]]></a:t>
            </a:r>
          </a:p>
        </p:txBody>
      </p:sp>
      <p:sp>
        <p:nvSpPr>
          <p:cNvPr id="12" name=""/>
          <p:cNvSpPr txBox="1"/>
          <p:nvPr/>
        </p:nvSpPr>
        <p:spPr>
          <a:xfrm>
            <a:off x="514350" y="32004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uando la silla honra una factura, el titular responde al padrino y no al trabajo; el área pierde contenid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g-equ-r01-oa02"/>
              </a:rPr>
              <a:t><![CDATA[Cuotas y química: cuándo representar es criterio y cuándo es botí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2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Un gabinete no solo decide: también muestra a quién tiene en cuent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química» que hace bueno a un gabinete es que sus miembros se caigan bien y sean amigos entre sí.]]></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g-equ-r01-oa02"/>
              </a:rPr>
              <a:t><![CDATA[Cuotas y química: cuándo representar es criterio y cuándo es botí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2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utocomprobac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atro afirmaciones sobre representación y química en un gabinete. Localiza la incorrecta:]]></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Un gabinete homogéneo no es solo injusto: está ciego, porque nadie en la mesa vivió ciertos problemas.]]></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cuota legítima elige a la mejor persona disponible dentro de un criterio que corrige un sesgo histórico.]]></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agar una silla como factura a un líder, sin mirar si sirve para el área, vacía de contenido el carg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g-equ-r01-oa02"/>
              </a:rPr>
              <a:t><![CDATA[Cuotas y química: cuándo representar es criterio y cuándo es botí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22]]></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química de un equipo depende de que sus integrantes sean amigos íntimos entre sí.]]></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g-equ-r01-oa02"/>
              </a:rPr>
              <a:t><![CDATA[Cuotas y química: cuándo representar es criterio y cuándo es botí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2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utocomprobación]]></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Toma un gabinete real o imaginario y responde por escrito. ¿Qué criterios de representación se cumplieron (paridad, región, comunidad, aliados) y cuáles quedaron ciegos?]]></a:t>
            </a:r>
          </a:p>
        </p:txBody>
      </p:sp>
      <p:sp>
        <p:nvSpPr>
          <p:cNvPr id="9" name=""/>
          <p:cNvSpPr txBox="1"/>
          <p:nvPr/>
        </p:nvSpPr>
        <p:spPr>
          <a:xfrm>
            <a:off x="514350" y="258127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Identifica una silla que parezca cuota legítima y otra que parezca botín, explicando en qué se nota la diferencia. Por último, diagnostica la química: ¿es amistad que impide contradecir, o confianza operativa con reglas clara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g-equ-r01-oa02"/>
              </a:rPr>
              <a:t><![CDATA[Cuotas y química: cuándo representar es criterio y cuándo es botí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2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pón una regla concreta que el jefe podría fijar para volver el equipo más confiable.]]></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filtrar sale gratis y discrepar cuesta, la química está rota aunque se sonrían en las fotos.]]></a:t>
            </a:r>
          </a:p>
        </p:txBody>
      </p:sp>
      <p:sp>
        <p:nvSpPr>
          <p:cNvPr id="9" name=""/>
          <p:cNvSpPr txBox="1"/>
          <p:nvPr/>
        </p:nvSpPr>
        <p:spPr>
          <a:xfrm>
            <a:off x="514350" y="27241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ckpoint: cuotas y quím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g-equ-r01-oa02"/>
              </a:rPr>
              <a:t><![CDATA[Cuotas y química: cuándo representar es criterio y cuándo es botí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2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60% de acierto agregado en las actividades cubiertas.]]></a:t>
            </a:r>
          </a:p>
        </p:txBody>
      </p:sp>
      <p:sp>
        <p:nvSpPr>
          <p:cNvPr id="9" name=""/>
          <p:cNvSpPr txBox="1"/>
          <p:nvPr/>
        </p:nvSpPr>
        <p:spPr>
          <a:xfrm>
            <a:off x="514350" y="22860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Ya separas la cuota legítima del botín y entiendes la química como confianza operativa. La siguiente lección (r02-oa01) cambia de escenario: el equipo de transición, que no es el gabinete sino otra cosa.]]></a:t>
            </a:r>
          </a:p>
        </p:txBody>
      </p:sp>
      <p:sp>
        <p:nvSpPr>
          <p:cNvPr id="10" name=""/>
          <p:cNvSpPr txBox="1"/>
          <p:nvPr/>
        </p:nvSpPr>
        <p:spPr>
          <a:xfrm>
            <a:off x="514350" y="35909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cuerda: la cuota vale cuando la persona adecuada ocupa el lugar adecuado; el botín paga la factura y vacía el área; y la química es confianza, no amista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utocomproba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g-equ-r01-oa02"/>
              </a:rPr>
              <a:t><![CDATA[Cuotas y química: cuándo representar es criterio y cuándo es botí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2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 puedes diseñar el gabinete que ]]></a:t>
            </a:r>
            <a:r>
              <a:rPr lang="en-US" b="1" strike="noStrike" sz="2100" spc="0" u="none" cap="none">
                <a:solidFill>
                  <a:srgbClr val="1B2438">
                    <a:alpha val="100000"/>
                  </a:srgbClr>
                </a:solidFill>
                <a:latin typeface="Calibri"/>
              </a:rPr>
              <a:t><![CDATA[gobernar]]></a:t>
            </a:r>
            <a:r>
              <a:rPr lang="en-US" strike="noStrike" sz="2100" spc="0" u="none" cap="none">
                <a:solidFill>
                  <a:srgbClr val="1B2438">
                    <a:alpha val="100000"/>
                  </a:srgbClr>
                </a:solidFill>
                <a:latin typeface="Calibri"/>
              </a:rPr>
              <a:t><![CDATA[: balance de perfiles, representación que suma mirada y química de confianza. Pero entre el día de la elección y el día de la toma de posesión hay un equipo distinto que casi nadie diseña bien: el de ]]></a:t>
            </a:r>
            <a:r>
              <a:rPr lang="en-US" b="1" strike="noStrike" sz="2100" spc="0" u="none" cap="none">
                <a:solidFill>
                  <a:srgbClr val="1B2438">
                    <a:alpha val="100000"/>
                  </a:srgbClr>
                </a:solidFill>
                <a:latin typeface="Calibri"/>
              </a:rPr>
              <a:t><![CDATA[transición]]></a:t>
            </a:r>
            <a:r>
              <a:rPr lang="en-US" strike="noStrike" sz="2100" spc="0" u="none" cap="none">
                <a:solidFill>
                  <a:srgbClr val="1B2438">
                    <a:alpha val="100000"/>
                  </a:srgbClr>
                </a:solidFill>
                <a:latin typeface="Calibri"/>
              </a:rPr>
              <a:t><![CDATA[, que no va a gobernar sino a ]]></a:t>
            </a:r>
            <a:r>
              <a:rPr lang="en-US" b="1" strike="noStrike" sz="2100" spc="0" u="none" cap="none">
                <a:solidFill>
                  <a:srgbClr val="1B2438">
                    <a:alpha val="100000"/>
                  </a:srgbClr>
                </a:solidFill>
                <a:latin typeface="Calibri"/>
              </a:rPr>
              <a:t><![CDATA[abrir el gobierno que vas a heredar]]></a:t>
            </a:r>
            <a:r>
              <a:rPr lang="en-US" strike="noStrike" sz="2100" spc="0" u="none" cap="none">
                <a:solidFill>
                  <a:srgbClr val="1B2438">
                    <a:alpha val="100000"/>
                  </a:srgbClr>
                </a:solidFill>
                <a:latin typeface="Calibri"/>
              </a:rPr>
              <a:t><![CDATA[ para poder recibirlo sin sorpresas. La siguiente lección (r02-oa01) separa esos dos equipos —gabinete y transición—, y explica qué estructura y funciones necesita el segundo para que el día uno no te encuentre desnudo.]]></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2026-10-24T09:05:11Z</dcterms:created>
  <dcterms:modified xsi:type="dcterms:W3CDTF">2026-10-24T09:05:11Z</dcterms:modified>
  <dc:title>Cuotas y química: cuándo representar es criterio y cuándo es botín</dc:title>
  <dc:description>Presentación editable del OA «Cuotas y química: cuándo representar es criterio y cuándo es botín». Enlace: https://politica.lumbre.lat/object/tg-equ-r01-oa02</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