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gob-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gob-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anar no te da un plan: te da un teléfono que no para» (2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anar no te da un plan: te da un teléfono que no para» (3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anar no te da un plan: te da un teléfono que no para» (4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anar no te da un plan: te da un teléfono que no para» (5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anar no te da un plan: te da un teléfono que no para» (6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anar no te da un plan: te da un teléfono que no para»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Falta el filtro y el canal único: está dejando que la demanda entre sin puerta y confunde movimiento con avance. Debe enrutar las visitas por una agenda que priorice, reservar horas protegidas y poner la contingencia en la casilla «hoy irreversible» para atenderla con datos, no en ca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restaura el protocolo: una agenda-puerta prioriza, las horas protegidas permiten lo de fondo, y la contingencia se atiende como irreversible con información. La 1 delega a ciegas lo que sí vence. La 3 es rigidez: aislarse del todo quema capital político y no es sostenible. La 4 toma en caliente lo irreversible justamente cuando falta el expediente, el peor error del nov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rranque se ordena con filtro, ritmo protegido y una puerta única para la demanda, separando lo irreversible (que exige datos) de lo reversible. Sin eso, las visitas y favores se comen las horas y lo que vence queda sin at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gob-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tg-gob-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confunde el arranque con la cosecha. Firmar grandes cambios el día uno sin conocer los expedientes es la trampa del «demostrar mano firme». La autoridad real del novato no viene de mover mucho, sino de no equivocarse en lo irreversible y de ordenar el sistema para poder gobernar en la semana cinco. Movimiento no es av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resultados tardan y la información aún no está; el objetivo de la primera semana es instalar el orden —filtros, ritmo, canales, reglas— que permitirá producir después. Acelerar decisiones irreversibles sin datos produce error, no aut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gob-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las primeras semanas conviene tomar en caliente las decisiones irreversibles para no perder dina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2 es el error: invierte la regla de reversibilidad. La 1 describe la estructura del arranque, la 3 la disciplina del ritmo y la 4 el canal único. Confundir velocidad con virtud empuja a firmar lo irreversible sin expediente; el gobernante nuevo que frena eso no es lento, es pru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 irreversible exige calma y datos; frenarlo y agendarlo es la regla sana. Decidirlo en caliente para «no perder dinamismo» es justamente el error que convierte una semana de arranque en un mes corrigiendo d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gob-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Imagina tu primer lunes como electo. Redacta tu protocolo personal de arranque con las cuatro piezas: ¿qué criterio usarás para separar lo urgente de lo importante?, ¿qué franja horaria protegerte y ante quién deberás defenderla?, ¿quién será tu única puerta de demanda y con qué instrucciones?, y da dos ejemplos de decisión que hoy considerarías irreversible y por tanto frenarías. Cierra escribiendo una frase que te dirás cuando la tentación de «mostrar mano firme» te empuje a decidir en caliente si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gob-r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protocolo del dí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gob-r01-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50151" r:id="rId1"/>
    <p:sldLayoutId id="2481950152" r:id="rId2"/>
    <p:sldLayoutId id="2481950153" r:id="rId3"/>
    <p:sldLayoutId id="248195015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1899caada6acc10b79063062418a0583af505300d012e8d1.jpg"/>
  <Relationship Id="rId3" Type="http://schemas.openxmlformats.org/officeDocument/2006/relationships/hyperlink" Target="https://politica.lumbre.lat/object/tg-gob-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sunami]]></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rden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ime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ma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hogars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tg-gob-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1"/>
              </a:rPr>
              <a:t><![CDATA[El tsunami del día uno: cómo ordenar la primera semana sin ahog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ender que la primera semana de gobierno llega sin plan y con demanda infinita, y establecer un protocolo mínimo (filtro, ritmo, canal único y decisiones reversibles) que convierta el caos en orden sin improvisar bajo pres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1"/>
              </a:rPr>
              <a:t><![CDATA[El tsunami del día uno: cómo ordenar la primera semana sin ahog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día como electo no es glamuroso: es un tsunami de llamadas, favores, prensa y decisiones sin información suficiente. Esta lección instala un protocolo mínimo para la primera semana: un filtro que separe lo urgente de lo importante, un ritmo que proteja horas de trabajo real y la regla de tomar en caliente solo decisiones reversibles. Quien no diseña su primera semana la pasa reaccionando, y reaccionar a diario es la antesala del agotamiento y del error.]]></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1"/>
              </a:rPr>
              <a:t><![CDATA[El tsunami del día uno: cómo ordenar la primera semana sin ahog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imera semana · protocolo · gestión del tiempo · prioridades · decisiones reversib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anar no te da un plan: te da un teléfono que no par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1"/>
              </a:rPr>
              <a:t><![CDATA[El tsunami del día uno: cómo ordenar la primera semana sin ahog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ntas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t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ober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léf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b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ñ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e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que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y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enten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ructu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ranqu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dad.\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anar no te da un plan: te da un teléfono que no par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1"/>
              </a:rPr>
              <a:t><![CDATA[El tsunami del día uno: cómo ordenar la primera semana sin ahog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íp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v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u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od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d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o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ccio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muest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y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stal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ti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ir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t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erna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anar no te da un plan: te da un teléfono que no par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1"/>
              </a:rPr>
              <a:t><![CDATA[El tsunami del día uno: cómo ordenar la primera semana sin ahog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oc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l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plíc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m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i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vis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p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it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tegi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oqu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léf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anar no te da un plan: te da un teléfono que no par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1"/>
              </a:rPr>
              <a:t><![CDATA[El tsunami del día uno: cómo ordenar la primera semana sin ahog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e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erna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ún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man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mil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u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ef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or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s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versibl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anar no te da un plan: te da un teléfono que no par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1"/>
              </a:rPr>
              <a:t><![CDATA[El tsunami del día uno: cómo ordenar la primera semana sin ahog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l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regi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rrever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óg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il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t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ch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hace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ern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u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rrever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l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er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e]]></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r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anar no te da un plan: te da un teléfono que no par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1"/>
              </a:rPr>
              <a:t><![CDATA[El tsunami del día uno: cómo ordenar la primera semana sin ahog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1]]></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ista que salva la primera seman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diod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art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ill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o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rreversible]]></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ho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ca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ing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rs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o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versible]]></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áp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g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saj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un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carg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Bóved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rg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ort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anar no te da un plan: te da un teléfono que no par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1"/>
              </a:rPr>
              <a:t><![CDATA[El tsunami del día uno: cómo ordenar la primera semana sin ahog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1]]></a:t>
            </a:r>
          </a:p>
        </p:txBody>
      </p:sp>
      <p:sp>
        <p:nvSpPr>
          <p:cNvPr id="7" name="" descr=""/>
          <p:cNvSpPr/>
          <p:nvPr/>
        </p:nvSpPr>
        <p:spPr>
          <a:xfrm>
            <a:off x="514350" y="1219200"/>
            <a:ext cx="8115300" cy="19621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mes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n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pi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b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ruc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qu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i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bando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u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cipli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zcl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sillas]]></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rg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ísp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lig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m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rreversi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óve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i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óve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ñ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h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er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1"/>
              </a:rPr>
              <a:t><![CDATA[El tsunami del día uno: cómo ordenar la primera semana sin ahog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Ganar no te da un plan: te da un teléfono que no par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tercer día, un electo tiene el día lleno de visitas de agradecimiento y favores, y no ha tocado el expediente de una contingencia real que sí vence esta semana. ¿Qué falla en su protocolo y qué hace?]]></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atender a la gente es la prioridad del arranque; la contingencia ya la resolverá su equip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1"/>
              </a:rPr>
              <a:t><![CDATA[El tsunami del día uno: cómo ordenar la primera semana sin ahog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1]]></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ta el filtro y el canal único: está dejando que la demanda entre sin puerta y confunde movimiento con avance. Debe enrutar las visitas por una agenda que priorice, reservar horas protegidas y poner la contingencia en la casilla «hoy irreversible» para atenderla con datos, no en caliente.]]></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be cancelar toda visita y encerrarse sin hablar con nadie hasta dominar cada expediente.]]></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be decidir ya la contingencia por teléfono, aunque no tenga el expediente, para mostrar mano fir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piezas del protocolo de arranqu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1"/>
              </a:rPr>
              <a:t><![CDATA[El tsunami del día uno: cómo ordenar la primera semana sin ahog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onvertir el caos en algo gobernable.]]></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ltro, ritmo, canal único y decisiones reversibles: el orden mínimo de la primera semana.]]></a:t>
            </a:r>
          </a:p>
        </p:txBody>
      </p:sp>
      <p:sp>
        <p:nvSpPr>
          <p:cNvPr id="10"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2828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Reaccionar todos los días no es gobernar.]]></a:t>
            </a:r>
          </a:p>
        </p:txBody>
      </p:sp>
      <p:sp>
        <p:nvSpPr>
          <p:cNvPr id="12" name=""/>
          <p:cNvSpPr txBox="1"/>
          <p:nvPr/>
        </p:nvSpPr>
        <p:spPr>
          <a:xfrm>
            <a:off x="514350" y="32004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gobernante nuevo confunde movimiento con avance; quien solo contesta, demuestra que su tiempo no es suy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1"/>
              </a:rPr>
              <a:t><![CDATA[El tsunami del día uno: cómo ordenar la primera semana sin ahog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Ganar no te da un plan: te da un teléfono que no par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objetivo de la primera semana de un nuevo gobierno es producir resultados visibles y firmar los grandes cambios, para demostrar mano firme desde el principi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1"/>
              </a:rPr>
              <a:t><![CDATA[El tsunami del día uno: cómo ordenar la primera semana sin ahog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la primera semana de gobierno.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oder llega antes que la información y la demanda antes que la capacidad: eso es estructura, no un accident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las primeras semanas conviene tomar en caliente las decisiones irreversibles para no perder dinamism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la agenda no tiene huecos de trabajo real, es la agenda de un mensajero, no la de un gobernan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1"/>
              </a:rPr>
              <a:t><![CDATA[El tsunami del día uno: cómo ordenar la primera semana sin ahog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sola puerta que priorice la demanda con criterios del jefe protege el flujo de trabaj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1"/>
              </a:rPr>
              <a:t><![CDATA[El tsunami del día uno: cómo ordenar la primera semana sin ahog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agina tu primer lunes como electo.]]></a:t>
            </a:r>
          </a:p>
        </p:txBody>
      </p:sp>
      <p:sp>
        <p:nvSpPr>
          <p:cNvPr id="9" name=""/>
          <p:cNvSpPr txBox="1"/>
          <p:nvPr/>
        </p:nvSpPr>
        <p:spPr>
          <a:xfrm>
            <a:off x="514350" y="1895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dacta tu protocolo personal de arranque con las cuatro piezas: ¿qué criterio usarás para separar lo urgente de lo importante?, ¿qué franja horaria protegerte y ante quién deberás defenderla?, ¿quién será tu única puerta de demanda y]]></a:t>
            </a:r>
          </a:p>
        </p:txBody>
      </p:sp>
      <p:sp>
        <p:nvSpPr>
          <p:cNvPr id="10" name=""/>
          <p:cNvSpPr txBox="1"/>
          <p:nvPr/>
        </p:nvSpPr>
        <p:spPr>
          <a:xfrm>
            <a:off x="514350" y="32670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qué instrucciones?, y da dos ejemplos de decisión que hoy considerarías irreversible y por tanto frenarí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1"/>
              </a:rPr>
              <a:t><![CDATA[El tsunami del día uno: cómo ordenar la primera semana sin ahog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erra escribiendo una frase que te dirás cuando la tentación de «mostrar mano firme» te empuje a decidir en caliente sin datos.]]></a:t>
            </a:r>
          </a:p>
        </p:txBody>
      </p:sp>
      <p:sp>
        <p:nvSpPr>
          <p:cNvPr id="8" name=""/>
          <p:cNvSpPr txBox="1"/>
          <p:nvPr/>
        </p:nvSpPr>
        <p:spPr>
          <a:xfrm>
            <a:off x="514350" y="23717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Pregúntate qué decides peor cuando tienes prisa: eso es justo lo que va a la bóveda, no a la casilla de hoy.]]></a:t>
            </a:r>
          </a:p>
        </p:txBody>
      </p:sp>
      <p:sp>
        <p:nvSpPr>
          <p:cNvPr id="9" name=""/>
          <p:cNvSpPr txBox="1"/>
          <p:nvPr/>
        </p:nvSpPr>
        <p:spPr>
          <a:xfrm>
            <a:off x="514350" y="3076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protocolo del día u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1"/>
              </a:rPr>
              <a:t><![CDATA[El tsunami del día uno: cómo ordenar la primera semana sin ahog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abes ordenar el caos inicial con filtro, ritmo, canal único y reversibilidad. La siguiente lección (r01-oa02) aterriza lo que ese orden protege: cómo fijar prioridades cuando llegaste sin plan y cómo decir no sin quemar capital.]]></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en caliente solo lo reversible; protege horas reales; una sola puerta para la demanda; el objetivo de la semana uno es instalar orden, no firmar decret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1"/>
              </a:rPr>
              <a:t><![CDATA[El tsunami del día uno: cómo ordenar la primera semana sin ahog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orden para no ahogarte el primer día. Pero el protocolo protege el tiempo; no decide ]]></a:t>
            </a:r>
            <a:r>
              <a:rPr lang="en-US" b="1" strike="noStrike" sz="2100" spc="0" u="none" cap="none">
                <a:solidFill>
                  <a:srgbClr val="1B2438">
                    <a:alpha val="100000"/>
                  </a:srgbClr>
                </a:solidFill>
                <a:latin typeface="Calibri"/>
              </a:rPr>
              <a:t><![CDATA[en qué gastarlo]]></a:t>
            </a:r>
            <a:r>
              <a:rPr lang="en-US" strike="noStrike" sz="2100" spc="0" u="none" cap="none">
                <a:solidFill>
                  <a:srgbClr val="1B2438">
                    <a:alpha val="100000"/>
                  </a:srgbClr>
                </a:solidFill>
                <a:latin typeface="Calibri"/>
              </a:rPr>
              <a:t><![CDATA[. Y ahí asoma el segundo problema del arranque: llegaste con promesas de campaña, aliados cobrando favores y una prensa que pregunta «¿cuál es tu prioridad?», ]]></a:t>
            </a:r>
            <a:r>
              <a:rPr lang="en-US" b="1" strike="noStrike" sz="2100" spc="0" u="none" cap="none">
                <a:solidFill>
                  <a:srgbClr val="1B2438">
                    <a:alpha val="100000"/>
                  </a:srgbClr>
                </a:solidFill>
                <a:latin typeface="Calibri"/>
              </a:rPr>
              <a:t><![CDATA[sin tener aún un plan terminado]]></a:t>
            </a:r>
            <a:r>
              <a:rPr lang="en-US" strike="noStrike" sz="2100" spc="0" u="none" cap="none">
                <a:solidFill>
                  <a:srgbClr val="1B2438">
                    <a:alpha val="100000"/>
                  </a:srgbClr>
                </a:solidFill>
                <a:latin typeface="Calibri"/>
              </a:rPr>
              <a:t><![CDATA[. La siguiente lección (r01-oa02) enseña a fijar prioridades sin plan completo —elegir un par de cosas y soltar el resto— y a ]]></a:t>
            </a:r>
            <a:r>
              <a:rPr lang="en-US" b="1" strike="noStrike" sz="2100" spc="0" u="none" cap="none">
                <a:solidFill>
                  <a:srgbClr val="1B2438">
                    <a:alpha val="100000"/>
                  </a:srgbClr>
                </a:solidFill>
                <a:latin typeface="Calibri"/>
              </a:rPr>
              <a:t><![CDATA[decir no]]></a:t>
            </a:r>
            <a:r>
              <a:rPr lang="en-US" strike="noStrike" sz="2100" spc="0" u="none" cap="none">
                <a:solidFill>
                  <a:srgbClr val="1B2438">
                    <a:alpha val="100000"/>
                  </a:srgbClr>
                </a:solidFill>
                <a:latin typeface="Calibri"/>
              </a:rPr>
              <a:t><![CDATA[ de manera que no quemes el capital político que tanto te costó gan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2026-10-25T13:11:18Z</dcterms:created>
  <dcterms:modified xsi:type="dcterms:W3CDTF">2026-10-25T13:11:18Z</dcterms:modified>
  <dc:title>El tsunami del día uno: cómo ordenar la primera semana sin ahogarse</dc:title>
  <dc:description>Presentación editable del OA «El tsunami del día uno: cómo ordenar la primera semana sin ahogarse». Enlace: https://politica.lumbre.lat/object/tg-gob-r01-oa01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