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gob-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gob-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gob-r03-oa0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stenerse en el tiempo: energía, límites y propósito» (2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stenerse en el tiempo: energía, límites y propósito» (3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stenerse en el tiempo: energía, límites y propósito» (4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stenerse en el tiempo: energía, límites y propósito» (5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stenerse en el tiempo: energía, límites y propósito»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Imponer un techo a la agenda y un piso de descanso, y revisar el propósito y las expectativas: tratar su energía como infraestructura que sostiene el buen juicio, no como recurso infin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ataca la raíz: energía, límites y propósito como base del criterio. La 1 normaliza el agotamiento y espera que un recurso finito sea infinito. La 3 resuelve el cansancio renunciando al control de lo esencial, que es justo lo que le importa. La 4 confunde motivación con combustible: un logro no repone el sueño ni el ánimo que se fugan cad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eterioro del juicio —irritación, postergación— es síntoma de energía agotada y propósito difuso, no de falta de carácter. Se atiende restaurando las condiciones que sostienen la capacidad de decidir: descanso, límites y sentido, no negándolos ni tercerizando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gob-r03-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tg-gob-r03-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tratar el autocuidado como lujo privado es un error de cálculo. No es que el gobernante «llegue cansado» y nada más; es que un recurso agotado produce peor juicio justo en las decisiones que más importan. El régimen de energía, límites y propósito protege el activo con el que se gobierna, y por eso es infraestructura pública, no capricho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pacidad de decidir es el instrumento con el que se gobierna. Cuando se agota, las decisiones se vuelven más reactivas, lentas y cortoplacistas, afectando directamente el servicio público. Cuidar al gobernante es cuidar el medio con el que se entregan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gob-r03-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energía es un recurso infinito: la voluntad y el compromiso bastan para sostener el ritmo del 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2 es el error: trata un recurso finito como inagotable y confunde compromiso con combustible. La 1 ubica el desgaste como asunto público, la 3 describe el papel del propósito y la 4 el de los límites. Reconocer que la energía tiene techo es el primer paso para administrarla y no esperar a agotarse para cuid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nergía física y mental es finita y se deprecia con la presión diaria; ni la mejor voluntad la vuelve infinita. Negarlo lleva al burnout y al deterioro del juicio, justo cuando las decisiones pesan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gob-r03-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valúa sin indulgencia tus tres pilares hoy: ¿cómo andan tu sueño, tu movimiento y tus pausas reales? ¿Qué parte de tu agenda necesita un techo que aún no tiene —un día sin juntas, una hora sin pantalla, tiempo con tu gente—? ¿Con quién hablas la verdad sin calcular? Por último, escribe en una frase la razón por la que aceptaste este cargo o responsabilidad, y di una cosa concreta que harías distinto si la recordaras cada semana. Cierra definiendo tres reglas de tu régimen mínimo —una de energía, una de límite y una de propósito— con fecha de revisión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gob-r03-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el gobernante que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gob-r03-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el gobernante que se sostiene»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el gobernante que se sostiene»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5711" r:id="rId1"/>
    <p:sldLayoutId id="2481845712" r:id="rId2"/>
    <p:sldLayoutId id="2481845713" r:id="rId3"/>
    <p:sldLayoutId id="248184571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cc5d1d371b0ef3afd6778e8a2cb30106cdc11108ee88c971.jpg"/>
  <Relationship Id="rId3" Type="http://schemas.openxmlformats.org/officeDocument/2006/relationships/hyperlink" Target="https://politica.lumbre.lat/object/tg-gob-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cc5d1d371b0ef3afd6778e8a2cb30106cdc11108ee88c972.jpg"/>
  <Relationship Id="rId3" Type="http://schemas.openxmlformats.org/officeDocument/2006/relationships/hyperlink" Target="https://politica.lumbre.lat/object/tg-gob-r03-oa02"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3-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id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oberna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ergí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ími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pósi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fraestructur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tg-gob-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obier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tg-gob-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un régimen sostenible para quien gobierna —gestión de energía, límites a la agenda y reconexión con el propósito— tratando el autocuidado como infraestructura del gobierno y no como lujo person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tivo más castigado de un gobierno joven eres tú: la presión diaria quema el ánimo y erosiona el juicio. Esta lección trata el cuidado del gobernante como infraestructura, no como lujo: gestionar energía física y mental, poner límites a una agenda que siempre pide más, y reconectar con la razón de ser cuando el oficio se vuelve rutina. Cierra el curso ofreciendo un régimen sostenible para sostener todo lo aprendido más allá del primer semestre.]]></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3]]></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uidado del gobernante · energía y límites · propósito · régimen sostenible · burnout polític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erse en el tiempo: energía, límites y propósit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i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a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pac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obern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re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c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g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lp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ern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m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o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n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activ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toplaci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erse en el tiempo: energía, límites y propósit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rnou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ap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id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rri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r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at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ue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nd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der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sancio]]></a:t>
            </a:r>
            <a:r>
              <a:rPr lang="en-US" strike="noStrike" sz="2100" spc="0" u="none" cap="none">
                <a:solidFill>
                  <a:srgbClr val="1B2438">
                    <a:alpha val="100000"/>
                  </a:srgbClr>
                </a:solidFill>
                <a:latin typeface="Calibri"/>
              </a:rPr>
              <a:t><![CDATA[.\n\n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cuid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raestructu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erg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ida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s]]></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idar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erse en el tiempo: energía, límites y propósit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sten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a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la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uerz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ergí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r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rm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u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c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ímit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ne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ener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erse en el tiempo: energía, límites y propósit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mo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erg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te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ósi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ó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íd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o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ec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enc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g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égime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un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erse en el tiempo: energía, límites y propósit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3]]></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régimen mínimo sostenible, no un retiro espiritual]]></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naste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queñ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e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is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iológic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tocabl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rm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íni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ve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r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m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crific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an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rgenc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bric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ic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gen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ech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loqu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tegi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ntal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m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á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s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ie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un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r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la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erse en el tiempo: energía, límites y propósit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3]]></a:t>
            </a:r>
          </a:p>
        </p:txBody>
      </p:sp>
      <p:sp>
        <p:nvSpPr>
          <p:cNvPr id="7" name="" descr=""/>
          <p:cNvSpPr/>
          <p:nvPr/>
        </p:nvSpPr>
        <p:spPr>
          <a:xfrm>
            <a:off x="514350" y="1219200"/>
            <a:ext cx="8115300" cy="22764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abl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abaj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g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írcu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cu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ís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e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g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at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vis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riódi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pósit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ún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ect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az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qu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onex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uel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ñ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ju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e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qui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cta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ua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ostenerse en el tiempo: energía, límites y propósito]]></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regidora lleva cuatro meses durmiendo cuatro horas, cancelando todo tiempo personal y respondiendo cada mensaje a cualquier hora. Empieza a explotar por tonterías y a postergar decisiones difíciles. ¿Qué intervención trata el problema de fondo?]]></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guantar hasta entregar sus prioridades; el desgaste es el precio del cargo y se resuelve solo al terminar el semest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3]]></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mponer un techo a la agenda y un piso de descanso, y revisar el propósito y las expectativas: tratar su energía como infraestructura que sostiene el buen juicio, no como recurso infinito.]]></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legar todas las decisiones difíciles a su asistente para bajar la carga mental, aunque eso le quite el control de lo que le importa.]]></a:t>
            </a:r>
          </a:p>
        </p:txBody>
      </p:sp>
      <p:sp>
        <p:nvSpPr>
          <p:cNvPr id="9" name=""/>
          <p:cNvSpPr txBox="1"/>
          <p:nvPr/>
        </p:nvSpPr>
        <p:spPr>
          <a:xfrm>
            <a:off x="666750" y="2924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r un logro visible rápido que la reanime, apostando a que el ánimo suba con el resultado y el cansancio se tolere mej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ilares del régimen del goberna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La capacidad de gobernar descansa en tres soportes que se cuidan juntos.]]></a:t>
            </a:r>
          </a:p>
        </p:txBody>
      </p:sp>
      <p:sp>
        <p:nvSpPr>
          <p:cNvPr id="9" name=""/>
          <p:cNvSpPr txBox="1"/>
          <p:nvPr/>
        </p:nvSpPr>
        <p:spPr>
          <a:xfrm>
            <a:off x="514350" y="2200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ergía, límites y propósito sostienen el juicio; falla uno y se resienten los tres.]]></a:t>
            </a:r>
          </a:p>
        </p:txBody>
      </p:sp>
      <p:sp>
        <p:nvSpPr>
          <p:cNvPr id="10" name=""/>
          <p:cNvSpPr txBox="1"/>
          <p:nvPr/>
        </p:nvSpPr>
        <p:spPr>
          <a:xfrm>
            <a:off x="514350" y="2876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3162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l burnout político no llega con un colapso: llega goteando.]]></a:t>
            </a:r>
          </a:p>
        </p:txBody>
      </p:sp>
      <p:sp>
        <p:nvSpPr>
          <p:cNvPr id="12" name=""/>
          <p:cNvSpPr txBox="1"/>
          <p:nvPr/>
        </p:nvSpPr>
        <p:spPr>
          <a:xfrm>
            <a:off x="514350" y="35242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rritación sorda, apatía nueva y responder desde el cansancio son las primeras seña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ostenerse en el tiempo: energía, límites y propósi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idar el sueño, poner límites a la agenda y reconectar con el propósito es un asunto personal del gobernante, sin impacto real en la calidad de sus decisiones pública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el régimen del gobernante.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desgaste del criterio por agotamiento es un problema de gobierno, no solo una molestia privad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energía es un recurso infinito: la voluntad y el compromiso bastan para sostener el ritmo del carg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opósito reencarga lo que la rutina del oficio vacía y protege contra el cinism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límites a la agenda protegen la energía; sin ellos, se fuga poco a poco sin que se no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valúa sin indulgencia tus tres pilares hoy: ¿cómo andan tu sueño, tu movimiento y tus pausas reales? ¿Qué parte de tu agenda necesita un techo que aún no tiene —un día sin juntas, una hora sin pantalla, tiempo con tu gente—? ¿Con quién hablas la verdad sin calcul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3]]></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último, escribe en una frase la razón por la que aceptaste este cargo o responsabilidad, y di una cosa concreta que harías distinto si la recordaras cada semana. Cierra definiendo tres reglas de tu régimen mínimo —una de energía, una de límite y una de propósito— con fecha de revisión mensual.]]></a:t>
            </a:r>
          </a:p>
        </p:txBody>
      </p:sp>
      <p:sp>
        <p:nvSpPr>
          <p:cNvPr id="8" name=""/>
          <p:cNvSpPr txBox="1"/>
          <p:nvPr/>
        </p:nvSpPr>
        <p:spPr>
          <a:xfrm>
            <a:off x="514350" y="30575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preguntes si tienes tiempo para cuidarte; pregunta cuánto cuesta en malas decisiones no hacerlo.]]></a:t>
            </a:r>
          </a:p>
        </p:txBody>
      </p:sp>
      <p:sp>
        <p:nvSpPr>
          <p:cNvPr id="9" name=""/>
          <p:cNvSpPr txBox="1"/>
          <p:nvPr/>
        </p:nvSpPr>
        <p:spPr>
          <a:xfrm>
            <a:off x="514350" y="3762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el gobernante que se sostien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el gobernante que se sostien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3]]></a:t>
            </a:r>
          </a:p>
        </p:txBody>
      </p:sp>
      <p:sp>
        <p:nvSpPr>
          <p:cNvPr id="7" name=""/>
          <p:cNvSpPr txBox="1"/>
          <p:nvPr/>
        </p:nvSpPr>
        <p:spPr>
          <a:xfrm>
            <a:off x="514350" y="1219200"/>
            <a:ext cx="81153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entiendes que la energía, los límites y el propósito son infraestructura de gobierno y no lujo, y puedes diseñar un régimen mínimo para sostenerte. Con esta lección cierras «Ganaste: ¿ahora qué?» y completas la ruta de transición y gabinete: ordenaste el primer día, priorizaste sin plan, blindaste tu agenda del ruido y ahora proteges al activo que decide. En las siguientes colecciones aplicarás esta base a la negociación, el ejercicio del poder y la vida de los partid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el gobernante que se sostien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3]]></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la energía es finita y sostiene el juicio; los límites evitan que se fugue; el propósito reencarga lo que la rutina vacía. El autocuidado es un asunto público porque protege el instrumento con el que gobiern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3-oa02"/>
              </a:rPr>
              <a:t><![CDATA[El cuidado del gobernante: energía, límites y propósito como infraestructura de gobie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to se cierra el círculo de «Ganaste: ¿ahora qué?»: pasaste del caos del primer día a un modo de sostenerlo en el tiempo. Pero gobernar nunca es un acto solitario: tus prioridades, tu equipo y tu régimen chocan pronto con ]]></a:t>
            </a:r>
            <a:r>
              <a:rPr lang="en-US" b="1" strike="noStrike" sz="2100" spc="0" u="none" cap="none">
                <a:solidFill>
                  <a:srgbClr val="1B2438">
                    <a:alpha val="100000"/>
                  </a:srgbClr>
                </a:solidFill>
                <a:latin typeface="Calibri"/>
              </a:rPr>
              <a:t><![CDATA[otros proyectos de poder]]></a:t>
            </a:r>
            <a:r>
              <a:rPr lang="en-US" strike="noStrike" sz="2100" spc="0" u="none" cap="none">
                <a:solidFill>
                  <a:srgbClr val="1B2438">
                    <a:alpha val="100000"/>
                  </a:srgbClr>
                </a:solidFill>
                <a:latin typeface="Calibri"/>
              </a:rPr>
              <a:t><![CDATA[ que también quieren decidir. La siguiente colección, ]]></a:t>
            </a:r>
            <a:r>
              <a:rPr lang="en-US" b="1" strike="noStrike" sz="2100" spc="0" u="none" cap="none">
                <a:solidFill>
                  <a:srgbClr val="1B2438">
                    <a:alpha val="100000"/>
                  </a:srgbClr>
                </a:solidFill>
                <a:latin typeface="Calibri"/>
              </a:rPr>
              <a:t><![CDATA[Negociación y Poder]]></a:t>
            </a:r>
            <a:r>
              <a:rPr lang="en-US" strike="noStrike" sz="2100" spc="0" u="none" cap="none">
                <a:solidFill>
                  <a:srgbClr val="1B2438">
                    <a:alpha val="100000"/>
                  </a:srgbClr>
                </a:solidFill>
                <a:latin typeface="Calibri"/>
              </a:rPr>
              <a:t><![CDATA[, lleva esa base al terreno donde se pelean las agendas: cómo construir coaliciones, negociar sin ceder el rumbo, leer y ejercer el poder real sin quemar tu capital ni tu energía. Llevas ya lo esencial —orden, criterio y un tú que aguanta— para entrar a ese juego sin perderte en é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2026-10-24T08:10:38Z</dcterms:created>
  <dcterms:modified xsi:type="dcterms:W3CDTF">2026-10-24T08:10:38Z</dcterms:modified>
  <dc:title>El cuidado del gobernante: energía, límites y propósito como infraestructura de gobierno</dc:title>
  <dc:description>Presentación editable del OA «El cuidado del gobernante: energía, límites y propósito como infraestructura de gobierno». Enlace: https://politica.lumbre.lat/object/tg-gob-r03-oa02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